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332" r:id="rId3"/>
    <p:sldId id="325" r:id="rId4"/>
    <p:sldId id="321" r:id="rId5"/>
    <p:sldId id="313" r:id="rId6"/>
    <p:sldId id="314" r:id="rId7"/>
    <p:sldId id="317" r:id="rId8"/>
    <p:sldId id="316" r:id="rId9"/>
    <p:sldId id="327" r:id="rId10"/>
    <p:sldId id="302" r:id="rId11"/>
    <p:sldId id="337" r:id="rId12"/>
    <p:sldId id="303" r:id="rId13"/>
    <p:sldId id="306" r:id="rId14"/>
    <p:sldId id="336" r:id="rId15"/>
    <p:sldId id="333" r:id="rId16"/>
    <p:sldId id="338" r:id="rId17"/>
    <p:sldId id="339" r:id="rId18"/>
    <p:sldId id="340" r:id="rId19"/>
    <p:sldId id="341" r:id="rId20"/>
    <p:sldId id="342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  <a:srgbClr val="660779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2" autoAdjust="0"/>
    <p:restoredTop sz="94660"/>
  </p:normalViewPr>
  <p:slideViewPr>
    <p:cSldViewPr>
      <p:cViewPr>
        <p:scale>
          <a:sx n="118" d="100"/>
          <a:sy n="118" d="100"/>
        </p:scale>
        <p:origin x="-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583;&#1587;&#1578;&#1608;&#1585;&#1575;&#1604;&#1593;&#1605;&#1604;%20&#1575;&#1580;&#1585;&#1575;&#1740;&#1740;%20&#1578;&#1576;&#1583;&#1610;&#1604;%20&#1608;&#1590;&#1593;&#1610;&#1578;%20&#1662;&#1610;&#1605;&#1575;&#1606;&#1610;%20&#1576;&#1607;%20&#1585;&#1587;&#1605;&#1610;%20&#1570;&#1586;&#1605;&#1575;&#1610;&#1588;&#1610;_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583;&#1587;&#1578;&#1608;&#1585;&#1575;&#1604;&#1593;&#1605;&#1604;%20&#1575;&#1580;&#1585;&#1575;&#1740;&#1740;%20&#1578;&#1576;&#1583;&#1610;&#1604;%20&#1608;&#1590;&#1593;&#1610;&#1578;%20&#1662;&#1610;&#1605;&#1575;&#1606;&#1610;%20&#1576;&#1607;%20&#1585;&#1587;&#1605;&#1610;%20&#1570;&#1586;&#1605;&#1575;&#1610;&#1588;&#1610;_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ms.iums.ac.i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barghamadi-f2\Desktop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47800"/>
            <a:ext cx="6717981" cy="4495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 rtl="1"/>
            <a:r>
              <a:rPr lang="fa-IR" sz="2600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B Titr" panose="00000700000000000000" pitchFamily="2" charset="-78"/>
              </a:rPr>
              <a:t>فرایند ارزشیابی عملکرد سالیانه</a:t>
            </a:r>
            <a:endParaRPr lang="en-US" sz="2600" dirty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153400" cy="2286000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>
                <a:solidFill>
                  <a:srgbClr val="FF0000"/>
                </a:solidFill>
              </a:rPr>
              <a:t>مرحله اول ارزیابی عملکرد:</a:t>
            </a:r>
            <a:endParaRPr lang="en-US" sz="2400" dirty="0">
              <a:solidFill>
                <a:srgbClr val="FF0000"/>
              </a:solidFill>
            </a:endParaRPr>
          </a:p>
          <a:p>
            <a:pPr algn="r" rtl="1"/>
            <a:r>
              <a:rPr lang="fa-IR" sz="2400" b="1" dirty="0"/>
              <a:t>مستخدم (ارسال فرم خام به ارزیابی کننده)</a:t>
            </a:r>
            <a:r>
              <a:rPr lang="fa-IR" sz="2400" dirty="0"/>
              <a:t>        </a:t>
            </a:r>
            <a:r>
              <a:rPr lang="fa-IR" sz="2400" dirty="0" smtClean="0"/>
              <a:t>          </a:t>
            </a:r>
            <a:r>
              <a:rPr lang="fa-IR" sz="2400" b="1" dirty="0"/>
              <a:t>ارزیابی کننده (تکمیل انتظارات عملکردی حداقل 5 شاخص وارسال به مستخدم )</a:t>
            </a:r>
            <a:r>
              <a:rPr lang="fa-IR" sz="2400" dirty="0"/>
              <a:t>                    </a:t>
            </a:r>
            <a:r>
              <a:rPr lang="fa-IR" sz="2400" b="1" dirty="0"/>
              <a:t>   مستخدم (مشاهده انتظارات ارزیابی کننده و تائید و ارسال به ارزیابی کننده) </a:t>
            </a:r>
            <a:endParaRPr lang="en-US" sz="2400" dirty="0"/>
          </a:p>
          <a:p>
            <a:pPr algn="r" rtl="1"/>
            <a:r>
              <a:rPr lang="fa-IR" sz="2400" b="1" dirty="0" smtClean="0"/>
              <a:t>                 ارزیابی </a:t>
            </a:r>
            <a:r>
              <a:rPr lang="fa-IR" sz="2400" b="1" dirty="0"/>
              <a:t>کننده (بایگانی فرم تا آغاز مرحله دوم</a:t>
            </a:r>
            <a:r>
              <a:rPr lang="fa-IR" sz="2400" b="1" dirty="0" smtClean="0"/>
              <a:t>)</a:t>
            </a:r>
          </a:p>
          <a:p>
            <a:pPr algn="r" rtl="1"/>
            <a:endParaRPr lang="en-US" sz="2400" dirty="0"/>
          </a:p>
        </p:txBody>
      </p:sp>
      <p:sp>
        <p:nvSpPr>
          <p:cNvPr id="5" name="Left Arrow 4"/>
          <p:cNvSpPr/>
          <p:nvPr/>
        </p:nvSpPr>
        <p:spPr>
          <a:xfrm>
            <a:off x="2743200" y="3124199"/>
            <a:ext cx="1143000" cy="3567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533400" y="3480936"/>
            <a:ext cx="978408" cy="3427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7087274" y="4336542"/>
            <a:ext cx="1066800" cy="3185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62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 rtl="1"/>
            <a:r>
              <a:rPr lang="fa-IR" sz="2600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B Titr" panose="00000700000000000000" pitchFamily="2" charset="-78"/>
              </a:rPr>
              <a:t>فرایند ارزشیابی عملکرد سالیانه</a:t>
            </a:r>
            <a:endParaRPr lang="en-US" sz="2600" dirty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153400" cy="22860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sz="2400" b="1" dirty="0">
                <a:solidFill>
                  <a:srgbClr val="FF0000"/>
                </a:solidFill>
              </a:rPr>
              <a:t>مرحله </a:t>
            </a:r>
            <a:r>
              <a:rPr lang="fa-IR" sz="2400" b="1" dirty="0" smtClean="0">
                <a:solidFill>
                  <a:srgbClr val="FF0000"/>
                </a:solidFill>
              </a:rPr>
              <a:t>دوم </a:t>
            </a:r>
            <a:r>
              <a:rPr lang="fa-IR" sz="2400" b="1" dirty="0">
                <a:solidFill>
                  <a:srgbClr val="FF0000"/>
                </a:solidFill>
              </a:rPr>
              <a:t>ارزیابی عملکرد:</a:t>
            </a:r>
            <a:endParaRPr lang="en-US" sz="2400" dirty="0">
              <a:solidFill>
                <a:srgbClr val="FF0000"/>
              </a:solidFill>
            </a:endParaRPr>
          </a:p>
          <a:p>
            <a:pPr algn="r" rtl="1"/>
            <a:r>
              <a:rPr lang="fa-IR" sz="2400" b="1" dirty="0" smtClean="0"/>
              <a:t>ارزیابی کننده( بررسی نهایی توسط ارزیابی کننده و ارسال به مستخدم )</a:t>
            </a:r>
            <a:r>
              <a:rPr lang="fa-IR" sz="2400" dirty="0" smtClean="0"/>
              <a:t>                  </a:t>
            </a:r>
            <a:r>
              <a:rPr lang="fa-IR" sz="2400" b="1" dirty="0" smtClean="0"/>
              <a:t>مستخدم (بررسی فرم ، پیوست مستندات عوامل عمومی و تکمیل فرم و ارسال به رابط ارزیابی واحد )                رابط ارزیابی واحد(بررسی مستندات پیوستی با نمره و ارسال به مرحله بعد- اداره ارزشیابی)</a:t>
            </a:r>
            <a:r>
              <a:rPr lang="fa-IR" sz="2400" dirty="0" smtClean="0"/>
              <a:t>                    </a:t>
            </a:r>
            <a:r>
              <a:rPr lang="fa-IR" sz="2400" b="1" dirty="0" smtClean="0"/>
              <a:t>   مسئول اداره ارزشیابی(بررسی نهایی و تائید فرم) </a:t>
            </a:r>
            <a:r>
              <a:rPr lang="fa-IR" sz="2400" dirty="0"/>
              <a:t> </a:t>
            </a:r>
            <a:r>
              <a:rPr lang="fa-IR" sz="2400" dirty="0" smtClean="0"/>
              <a:t>                 </a:t>
            </a:r>
            <a:r>
              <a:rPr lang="fa-IR" sz="2400" b="1" dirty="0" smtClean="0"/>
              <a:t>رابط </a:t>
            </a:r>
            <a:r>
              <a:rPr lang="fa-IR" sz="2400" b="1" dirty="0"/>
              <a:t>ارزیابی عملکرد واحد (پرینت و بایگانی فرم در پرونده پرسنلی)</a:t>
            </a:r>
            <a:endParaRPr lang="en-US" sz="2400" dirty="0"/>
          </a:p>
          <a:p>
            <a:pPr algn="r" rtl="1"/>
            <a:endParaRPr lang="en-US" sz="2400" dirty="0"/>
          </a:p>
        </p:txBody>
      </p:sp>
      <p:sp>
        <p:nvSpPr>
          <p:cNvPr id="5" name="Left Arrow 4"/>
          <p:cNvSpPr/>
          <p:nvPr/>
        </p:nvSpPr>
        <p:spPr>
          <a:xfrm>
            <a:off x="609600" y="3048000"/>
            <a:ext cx="1143000" cy="22321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5334000" y="3657600"/>
            <a:ext cx="978408" cy="2327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2590800" y="3890361"/>
            <a:ext cx="1295400" cy="3185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3609722" y="4267200"/>
            <a:ext cx="1295400" cy="2869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963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7652"/>
          </a:xfrm>
        </p:spPr>
        <p:txBody>
          <a:bodyPr>
            <a:noAutofit/>
          </a:bodyPr>
          <a:lstStyle/>
          <a:p>
            <a:pPr algn="ctr" rtl="1"/>
            <a:r>
              <a:rPr lang="fa-IR" sz="2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rPr>
              <a:t>فلوچارت ارزشیابی</a:t>
            </a:r>
            <a:endParaRPr lang="en-US" sz="26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B Nazanin" panose="00000400000000000000" pitchFamily="2" charset="-78"/>
            </a:endParaRPr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2590800"/>
            <a:ext cx="8229600" cy="297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39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 rtl="1"/>
            <a:r>
              <a:rPr lang="fa-IR" sz="2600" dirty="0" smtClean="0">
                <a:solidFill>
                  <a:schemeClr val="accent5"/>
                </a:solidFill>
                <a:latin typeface="+mn-lt"/>
                <a:ea typeface="+mn-ea"/>
                <a:cs typeface="B Titr" panose="00000700000000000000" pitchFamily="2" charset="-78"/>
              </a:rPr>
              <a:t>کاربرد نتیجه ارزشیابی عملکرد</a:t>
            </a:r>
            <a:endParaRPr lang="en-US" sz="2600" dirty="0">
              <a:solidFill>
                <a:schemeClr val="accent5"/>
              </a:solidFill>
              <a:latin typeface="+mn-lt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>
                <a:solidFill>
                  <a:srgbClr val="FF0000"/>
                </a:solidFill>
                <a:cs typeface="B Nazanin" pitchFamily="2" charset="-78"/>
              </a:rPr>
              <a:t>موارد </a:t>
            </a: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استفاده </a:t>
            </a:r>
            <a:r>
              <a:rPr lang="fa-IR" sz="2000" b="1" dirty="0">
                <a:solidFill>
                  <a:srgbClr val="FF0000"/>
                </a:solidFill>
                <a:cs typeface="B Nazanin" pitchFamily="2" charset="-78"/>
              </a:rPr>
              <a:t>از نتایج حاصل از ارزیابی:</a:t>
            </a:r>
            <a:endParaRPr lang="en-US" sz="20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مبنای امتیازدهی برای ارتقاء رتبه کارمندان </a:t>
            </a:r>
            <a:r>
              <a:rPr lang="fa-IR" sz="2000" dirty="0" smtClean="0">
                <a:cs typeface="B Nazanin" pitchFamily="2" charset="-78"/>
              </a:rPr>
              <a:t>می‌باشد</a:t>
            </a:r>
            <a:r>
              <a:rPr lang="fa-IR" sz="2000" dirty="0">
                <a:cs typeface="B Nazanin" pitchFamily="2" charset="-78"/>
              </a:rPr>
              <a:t>.</a:t>
            </a:r>
            <a:endParaRPr lang="en-US" sz="2000" dirty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یکی از فاکتورهای </a:t>
            </a:r>
            <a:r>
              <a:rPr lang="fa-IR" sz="2000" dirty="0" smtClean="0">
                <a:cs typeface="B Nazanin" pitchFamily="2" charset="-78"/>
              </a:rPr>
              <a:t>انتخاب کارمند </a:t>
            </a:r>
            <a:r>
              <a:rPr lang="fa-IR" sz="2000" dirty="0">
                <a:cs typeface="B Nazanin" pitchFamily="2" charset="-78"/>
              </a:rPr>
              <a:t>نمونه </a:t>
            </a:r>
            <a:r>
              <a:rPr lang="fa-IR" sz="2000" dirty="0" smtClean="0">
                <a:cs typeface="B Nazanin" pitchFamily="2" charset="-78"/>
              </a:rPr>
              <a:t>می‌باشد</a:t>
            </a:r>
            <a:r>
              <a:rPr lang="fa-IR" sz="2000" dirty="0">
                <a:cs typeface="B Nazanin" pitchFamily="2" charset="-78"/>
              </a:rPr>
              <a:t>.</a:t>
            </a:r>
            <a:endParaRPr lang="en-US" sz="2000" dirty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کسب 85 درصدمجموع امتیاز ارزیابی سال قبل جهت هرگونه ارتقاء شغلی از جمله انتصاب ضروری است</a:t>
            </a:r>
            <a:r>
              <a:rPr lang="fa-IR" sz="2000" dirty="0" smtClean="0">
                <a:cs typeface="B Nazanin" pitchFamily="2" charset="-78"/>
              </a:rPr>
              <a:t>.</a:t>
            </a:r>
          </a:p>
          <a:p>
            <a:pPr lvl="0" algn="r" rtl="1">
              <a:lnSpc>
                <a:spcPct val="150000"/>
              </a:lnSpc>
            </a:pPr>
            <a:r>
              <a:rPr lang="fa-IR" sz="2000" smtClean="0">
                <a:cs typeface="B Nazanin" pitchFamily="2" charset="-78"/>
              </a:rPr>
              <a:t>برگزاری </a:t>
            </a:r>
            <a:r>
              <a:rPr lang="fa-IR" sz="2000" dirty="0" smtClean="0">
                <a:cs typeface="B Nazanin" pitchFamily="2" charset="-78"/>
              </a:rPr>
              <a:t>دوره های آموزشی مورد نیاز پرسنل طبق نتایج ارزشیابی سالیانه</a:t>
            </a:r>
            <a:endParaRPr lang="en-US" sz="2000" dirty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کارمندی که در 3 سال متوالی یا 4سال متناوب امتیاز ارزیابی عملکرد آنها کمتر از 50 باشد در صورت نداشتن شرایط </a:t>
            </a:r>
            <a:r>
              <a:rPr lang="fa-IR" sz="2000" dirty="0" smtClean="0">
                <a:cs typeface="B Nazanin" pitchFamily="2" charset="-78"/>
              </a:rPr>
              <a:t>بازنشستگی، بازخرید </a:t>
            </a:r>
            <a:r>
              <a:rPr lang="fa-IR" sz="2000" dirty="0">
                <a:cs typeface="B Nazanin" pitchFamily="2" charset="-78"/>
              </a:rPr>
              <a:t>یا فسخ قرارداد </a:t>
            </a:r>
            <a:r>
              <a:rPr lang="fa-IR" sz="2000" dirty="0" smtClean="0">
                <a:cs typeface="B Nazanin" pitchFamily="2" charset="-78"/>
              </a:rPr>
              <a:t>می‌شوند</a:t>
            </a:r>
            <a:r>
              <a:rPr lang="fa-IR" sz="2000" dirty="0">
                <a:cs typeface="B Nazanin" pitchFamily="2" charset="-78"/>
              </a:rPr>
              <a:t>.</a:t>
            </a:r>
            <a:endParaRPr lang="en-US" sz="20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76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rgbClr val="00B050"/>
                </a:solidFill>
                <a:cs typeface="B Nazanin" panose="00000400000000000000" pitchFamily="2" charset="-78"/>
              </a:rPr>
              <a:t>ارتقاء طبقه شغلی</a:t>
            </a:r>
            <a:endParaRPr lang="en-US" sz="4400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34206699"/>
              </p:ext>
            </p:extLst>
          </p:nvPr>
        </p:nvGraphicFramePr>
        <p:xfrm>
          <a:off x="685799" y="2438402"/>
          <a:ext cx="7543802" cy="4048441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587565"/>
                <a:gridCol w="277967"/>
                <a:gridCol w="305191"/>
                <a:gridCol w="351041"/>
                <a:gridCol w="378265"/>
                <a:gridCol w="378265"/>
                <a:gridCol w="378265"/>
                <a:gridCol w="378265"/>
                <a:gridCol w="378265"/>
                <a:gridCol w="378265"/>
                <a:gridCol w="378981"/>
                <a:gridCol w="378981"/>
                <a:gridCol w="378981"/>
                <a:gridCol w="378981"/>
                <a:gridCol w="378981"/>
                <a:gridCol w="378981"/>
                <a:gridCol w="478562"/>
              </a:tblGrid>
              <a:tr h="870717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Nazanin" pitchFamily="2" charset="-78"/>
                        </a:rPr>
                        <a:t>طبقه شغلي</a:t>
                      </a:r>
                      <a:endParaRPr lang="en-US" sz="1600" dirty="0">
                        <a:effectLst/>
                        <a:cs typeface="B Nazanin" pitchFamily="2" charset="-78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 dirty="0">
                        <a:effectLst/>
                        <a:cs typeface="B Nazanin" pitchFamily="2" charset="-78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 dirty="0">
                        <a:effectLst/>
                        <a:cs typeface="B Nazanin" pitchFamily="2" charset="-78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Nazanin" pitchFamily="2" charset="-78"/>
                        </a:rPr>
                        <a:t>تحصيلات/تجربه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6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7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9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11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13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16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272099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itchFamily="2" charset="-78"/>
                        </a:rPr>
                        <a:t>پايان دوره ابتدايي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6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35358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itchFamily="2" charset="-78"/>
                        </a:rPr>
                        <a:t>پايان دوره راهنمايي (سيکل)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270803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itchFamily="2" charset="-78"/>
                        </a:rPr>
                        <a:t>ديپلم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23927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itchFamily="2" charset="-78"/>
                        </a:rPr>
                        <a:t>كارداني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2349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itchFamily="2" charset="-78"/>
                        </a:rPr>
                        <a:t>كارشناسي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16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2349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itchFamily="2" charset="-78"/>
                        </a:rPr>
                        <a:t>كارشناسي ارشد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16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2349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itchFamily="2" charset="-78"/>
                        </a:rPr>
                        <a:t>دكتراي حرفه‌اي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16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53037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itchFamily="2" charset="-78"/>
                        </a:rPr>
                        <a:t> دکترای تخصصی </a:t>
                      </a:r>
                      <a:r>
                        <a:rPr lang="fa-IR" sz="1400" dirty="0" smtClean="0">
                          <a:effectLst/>
                          <a:cs typeface="B Nazanin" pitchFamily="2" charset="-78"/>
                        </a:rPr>
                        <a:t>و (</a:t>
                      </a:r>
                      <a:r>
                        <a:rPr lang="en-US" sz="1400" dirty="0" err="1">
                          <a:effectLst/>
                          <a:cs typeface="B Nazanin" pitchFamily="2" charset="-78"/>
                        </a:rPr>
                        <a:t>phd</a:t>
                      </a:r>
                      <a:r>
                        <a:rPr lang="fa-IR" sz="1400" dirty="0">
                          <a:effectLst/>
                          <a:cs typeface="B Nazanin" pitchFamily="2" charset="-78"/>
                        </a:rPr>
                        <a:t>) </a:t>
                      </a:r>
                      <a:r>
                        <a:rPr lang="fa-IR" sz="1400" dirty="0" smtClean="0">
                          <a:effectLst/>
                          <a:cs typeface="B Nazanin" pitchFamily="2" charset="-78"/>
                        </a:rPr>
                        <a:t>و فوق تخصصی </a:t>
                      </a:r>
                      <a:r>
                        <a:rPr lang="fa-IR" sz="1400" dirty="0">
                          <a:effectLst/>
                          <a:cs typeface="B Nazanin" pitchFamily="2" charset="-78"/>
                        </a:rPr>
                        <a:t>بالینی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16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cs typeface="B Nazanin" pitchFamily="2" charset="-78"/>
                        </a:rPr>
                        <a:t>28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225453">
                <a:tc gridSpan="17"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effectLst/>
                          <a:cs typeface="B Nazanin" pitchFamily="2" charset="-78"/>
                        </a:rPr>
                        <a:t>دکترای حرفه ای: دارندگان </a:t>
                      </a:r>
                      <a:r>
                        <a:rPr lang="fa-IR" sz="1400" dirty="0">
                          <a:effectLst/>
                          <a:cs typeface="B Nazanin" pitchFamily="2" charset="-78"/>
                        </a:rPr>
                        <a:t>مدرک تحصیلی پزشکی،دندانپزشکی،داروسازی،علوم آزمایشگاهی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81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rgbClr val="00B050"/>
                </a:solidFill>
                <a:cs typeface="B Nazanin" panose="00000400000000000000" pitchFamily="2" charset="-78"/>
              </a:rPr>
              <a:t>ارتقاء رتبه شغلی</a:t>
            </a:r>
            <a:endParaRPr lang="en-US" sz="4400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5917957"/>
              </p:ext>
            </p:extLst>
          </p:nvPr>
        </p:nvGraphicFramePr>
        <p:xfrm>
          <a:off x="990600" y="2133600"/>
          <a:ext cx="7467600" cy="2778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677"/>
                <a:gridCol w="607036"/>
                <a:gridCol w="607750"/>
                <a:gridCol w="607036"/>
                <a:gridCol w="1434745"/>
                <a:gridCol w="3198356"/>
              </a:tblGrid>
              <a:tr h="64126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عالي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خبره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ارشد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پايه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                                                                              </a:t>
                      </a:r>
                      <a:r>
                        <a:rPr lang="ar-SA" sz="1100" dirty="0">
                          <a:effectLst/>
                        </a:rPr>
                        <a:t>رتبه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 شرايط                             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53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20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سایر مشاغل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سنوات تجربي مورد نیاز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497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24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کاردانی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5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24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كارشناسي و بالاتر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851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200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250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300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حداقل ساعت آموزش در دوره مورد نیاز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85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70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60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ميانگين نمره ارزشيابي در طول دوره مورد نیاز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88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360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حداقل امتیاز لازم از جدول محاسبه امتیازات برای ارتقاء به رتبه عالی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8886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B050"/>
                </a:solidFill>
                <a:cs typeface="B Nazanin" panose="00000400000000000000" pitchFamily="2" charset="-78"/>
              </a:rPr>
              <a:t>مرخصی‌ها</a:t>
            </a:r>
            <a:endParaRPr lang="en-US" sz="4000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مرخصی های استحقاقی: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algn="r" rtl="1"/>
            <a:r>
              <a:rPr lang="fa-IR" sz="2100" dirty="0">
                <a:cs typeface="B Nazanin" pitchFamily="2" charset="-78"/>
              </a:rPr>
              <a:t> کلیه كارمندان در طول يك ماه </a:t>
            </a:r>
            <a:r>
              <a:rPr lang="fa-IR" sz="2100" b="1" u="sng" dirty="0">
                <a:solidFill>
                  <a:srgbClr val="FF0000"/>
                </a:solidFill>
                <a:cs typeface="B Nazanin" pitchFamily="2" charset="-78"/>
              </a:rPr>
              <a:t>خدمت</a:t>
            </a:r>
            <a:r>
              <a:rPr lang="fa-IR" sz="2100" dirty="0">
                <a:cs typeface="B Nazanin" pitchFamily="2" charset="-78"/>
              </a:rPr>
              <a:t> از </a:t>
            </a:r>
            <a:r>
              <a:rPr lang="fa-IR" sz="2100" dirty="0" smtClean="0">
                <a:cs typeface="B Nazanin" pitchFamily="2" charset="-78"/>
              </a:rPr>
              <a:t>2/5 </a:t>
            </a:r>
            <a:r>
              <a:rPr lang="fa-IR" sz="2100" dirty="0">
                <a:cs typeface="B Nazanin" pitchFamily="2" charset="-78"/>
              </a:rPr>
              <a:t>روز مرخصي استحقاقي برخوردار می باشند و در کل در طول يك سال خدمت اداري می توانند از يك ماه مرخصي استحقاقي استفاده نمايند .در ضمن ذخيره مرخصي كارمندان رسمي ، پيماني و قراردادی در پايان سال ، حداكثر به ميزان نصف مرخصي استحقاقي تعلق یافته امكانپذير بوده و در صورت عدم استفاده مابقی مرخصي آنها از بين خواهد </a:t>
            </a:r>
            <a:r>
              <a:rPr lang="fa-IR" sz="2100" dirty="0" smtClean="0">
                <a:cs typeface="B Nazanin" pitchFamily="2" charset="-78"/>
              </a:rPr>
              <a:t>رفت.</a:t>
            </a:r>
          </a:p>
          <a:p>
            <a:pPr algn="r" rtl="1"/>
            <a:r>
              <a:rPr lang="fa-IR" sz="2100" dirty="0" smtClean="0">
                <a:cs typeface="B Nazanin" pitchFamily="2" charset="-78"/>
              </a:rPr>
              <a:t>كارمندان طرحي موظفند </a:t>
            </a:r>
            <a:r>
              <a:rPr lang="fa-IR" sz="2100" dirty="0">
                <a:cs typeface="B Nazanin" pitchFamily="2" charset="-78"/>
              </a:rPr>
              <a:t>در طول خدمت از مرخصي استحقاقي خود استفاده نمايند و از جمع آوري آن به منظور استفاده در پايان طرح خود خودداري نمايند.</a:t>
            </a:r>
            <a:endParaRPr lang="en-US" sz="2100" dirty="0">
              <a:cs typeface="B Nazanin" pitchFamily="2" charset="-78"/>
            </a:endParaRPr>
          </a:p>
          <a:p>
            <a:pPr algn="r" rtl="1"/>
            <a:r>
              <a:rPr lang="fa-IR" sz="2100" dirty="0">
                <a:cs typeface="B Nazanin" pitchFamily="2" charset="-78"/>
              </a:rPr>
              <a:t>کارمندان موظف می باشند درخواست مرخصی استحقاقی روزانه و مرخصی های ساعتی ، مأموریت های اداری مرخصی بدون حقوق و استعلاجی خود را از طریق اتوماسیون اداری چارگون به مسئول مافوق خود ارسال و قبل از استفاده از مرخصی و مأموریت از تایید آن اطمینان حاصل نمایند.در صورت عدم موافقت با درخواست،عدم حضور بعنوان غیبت محسوب می شود.</a:t>
            </a:r>
            <a:endParaRPr lang="en-US" sz="2100" dirty="0">
              <a:cs typeface="B Nazanin" pitchFamily="2" charset="-78"/>
            </a:endParaRPr>
          </a:p>
          <a:p>
            <a:pPr lvl="0" algn="r" rtl="1"/>
            <a:r>
              <a:rPr lang="fa-IR" sz="2100" dirty="0">
                <a:cs typeface="B Nazanin" pitchFamily="2" charset="-78"/>
              </a:rPr>
              <a:t>به مرخصی استعلاجی که از 4 ماه تجاوز نماید نسبت به مدت زاید بر 4 ماه ، به دوران مرخصی بدون حقوق و آماده به خدمت، تعلیق ، برکناری از خدمت، انفصال، خدمت زیر پرچم و غیبت مرخصی استحقاقی تعلق نمی‌گیرد</a:t>
            </a:r>
            <a:r>
              <a:rPr lang="fa-IR" dirty="0"/>
              <a:t>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851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B050"/>
                </a:solidFill>
                <a:cs typeface="B Nazanin" panose="00000400000000000000" pitchFamily="2" charset="-78"/>
              </a:rPr>
              <a:t>مرخصی‌ها</a:t>
            </a:r>
            <a:endParaRPr lang="en-US" sz="4000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>
                <a:solidFill>
                  <a:srgbClr val="FF0000"/>
                </a:solidFill>
                <a:cs typeface="B Nazanin" pitchFamily="2" charset="-78"/>
              </a:rPr>
              <a:t>مرخصی تشویقی:</a:t>
            </a:r>
            <a:endParaRPr lang="en-US" sz="2000" dirty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درموارد مشروحه ذیل  7 روز مرخصی تشویقی علاوه بر سقف مرخصی استحقاقی به کارمندان تعلق می گیردکه قابل ذخیره یا بازخرید نمی باشد.</a:t>
            </a:r>
            <a:endParaRPr lang="en-US" sz="2000" dirty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ازدواج برای بار اول (ازتاریخ عقد حداکثر تا دو سال بعد میتواند استفاده نماید)</a:t>
            </a:r>
            <a:endParaRPr lang="en-US" sz="2000" dirty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ازدواج فرزند کارمند</a:t>
            </a:r>
            <a:endParaRPr lang="en-US" sz="2000" dirty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فوت بستگان درجه یک شامل پدر</a:t>
            </a:r>
            <a:r>
              <a:rPr lang="fa-IR" sz="2000" dirty="0" smtClean="0">
                <a:cs typeface="B Nazanin" pitchFamily="2" charset="-78"/>
              </a:rPr>
              <a:t>، مادر، فرزند، همسر</a:t>
            </a:r>
            <a:r>
              <a:rPr lang="fa-IR" sz="2000" dirty="0">
                <a:cs typeface="B Nazanin" pitchFamily="2" charset="-78"/>
              </a:rPr>
              <a:t>، خواهر و برادر (از تاریخ فوت تا چهل روز بعد میتواند استفاده نماید)</a:t>
            </a:r>
            <a:endParaRPr lang="en-US" sz="2000" dirty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در ضمن کارمندان </a:t>
            </a:r>
            <a:r>
              <a:rPr lang="fa-IR" sz="2000" dirty="0" smtClean="0">
                <a:cs typeface="B Nazanin" pitchFamily="2" charset="-78"/>
              </a:rPr>
              <a:t>می‌تواننددر </a:t>
            </a:r>
            <a:r>
              <a:rPr lang="fa-IR" sz="2000" dirty="0">
                <a:cs typeface="B Nazanin" pitchFamily="2" charset="-78"/>
              </a:rPr>
              <a:t>طول </a:t>
            </a:r>
            <a:r>
              <a:rPr lang="fa-IR" sz="2000" dirty="0" smtClean="0">
                <a:cs typeface="B Nazanin" pitchFamily="2" charset="-78"/>
              </a:rPr>
              <a:t>خدمت فقط یک </a:t>
            </a:r>
            <a:r>
              <a:rPr lang="fa-IR" sz="2000" dirty="0">
                <a:cs typeface="B Nazanin" pitchFamily="2" charset="-78"/>
              </a:rPr>
              <a:t>بار از </a:t>
            </a:r>
            <a:r>
              <a:rPr lang="fa-IR" sz="2000" dirty="0" smtClean="0">
                <a:cs typeface="B Nazanin" pitchFamily="2" charset="-78"/>
              </a:rPr>
              <a:t>یک ماه </a:t>
            </a:r>
            <a:r>
              <a:rPr lang="fa-IR" sz="2000" dirty="0">
                <a:cs typeface="B Nazanin" pitchFamily="2" charset="-78"/>
              </a:rPr>
              <a:t>مرخصی تشویقی بابت حج تمتع استفاده نمایند.</a:t>
            </a:r>
            <a:endParaRPr lang="en-US" sz="2000" dirty="0">
              <a:cs typeface="B Nazanin" pitchFamily="2" charset="-78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88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B050"/>
                </a:solidFill>
                <a:cs typeface="B Nazanin" panose="00000400000000000000" pitchFamily="2" charset="-78"/>
              </a:rPr>
              <a:t>مرخصی‌ها</a:t>
            </a:r>
            <a:endParaRPr lang="en-US" sz="4000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fa-IR" sz="2800" b="1" dirty="0">
                <a:solidFill>
                  <a:srgbClr val="FF0000"/>
                </a:solidFill>
                <a:cs typeface="B Nazanin" pitchFamily="2" charset="-78"/>
              </a:rPr>
              <a:t>مرخصی استعلاجی:</a:t>
            </a:r>
            <a:endParaRPr lang="en-US" sz="2000" dirty="0">
              <a:solidFill>
                <a:srgbClr val="FF0000"/>
              </a:solidFill>
              <a:cs typeface="B Nazanin" pitchFamily="2" charset="-78"/>
            </a:endParaRPr>
          </a:p>
          <a:p>
            <a:pPr lvl="1" algn="r" rtl="1"/>
            <a:r>
              <a:rPr lang="fa-IR" dirty="0">
                <a:cs typeface="B Nazanin" pitchFamily="2" charset="-78"/>
              </a:rPr>
              <a:t>کارمندانی که بعلت بیماری قادر به حضور در محل کار خود </a:t>
            </a:r>
            <a:r>
              <a:rPr lang="fa-IR" dirty="0" smtClean="0">
                <a:cs typeface="B Nazanin" pitchFamily="2" charset="-78"/>
              </a:rPr>
              <a:t>نمی‌باشند </a:t>
            </a:r>
            <a:r>
              <a:rPr lang="fa-IR" dirty="0">
                <a:cs typeface="B Nazanin" pitchFamily="2" charset="-78"/>
              </a:rPr>
              <a:t>باید ضمن ارائه مستندات مراتب را در اولین روز به مسئول مربوطه اطلاع رسانی کنند.</a:t>
            </a:r>
            <a:endParaRPr lang="en-US" sz="2800" dirty="0">
              <a:cs typeface="B Nazanin" pitchFamily="2" charset="-78"/>
            </a:endParaRPr>
          </a:p>
          <a:p>
            <a:pPr lvl="1" algn="r" rtl="1"/>
            <a:r>
              <a:rPr lang="fa-IR" dirty="0">
                <a:cs typeface="B Nazanin" pitchFamily="2" charset="-78"/>
              </a:rPr>
              <a:t>پرداخت حقوق و مزایای دوران بیماری کارمندان پیمانی،  قراردادی و شرکتی مشمول صندوق تامین اجتماعی تا 3روز با کارفرما بوده و بیش از آن بعهده سازمان تأمین اجتماعی </a:t>
            </a:r>
            <a:r>
              <a:rPr lang="fa-IR" dirty="0" smtClean="0">
                <a:cs typeface="B Nazanin" pitchFamily="2" charset="-78"/>
              </a:rPr>
              <a:t>می‌باشد</a:t>
            </a:r>
            <a:r>
              <a:rPr lang="fa-IR" dirty="0">
                <a:cs typeface="B Nazanin" pitchFamily="2" charset="-78"/>
              </a:rPr>
              <a:t>.</a:t>
            </a:r>
            <a:endParaRPr lang="en-US" sz="2800" dirty="0">
              <a:cs typeface="B Nazanin" pitchFamily="2" charset="-78"/>
            </a:endParaRPr>
          </a:p>
          <a:p>
            <a:pPr lvl="1" algn="r" rtl="1"/>
            <a:r>
              <a:rPr lang="fa-IR" dirty="0">
                <a:cs typeface="B Nazanin" pitchFamily="2" charset="-78"/>
              </a:rPr>
              <a:t>تایید مدارک استعلاجی ارائه شده توسط کارمندان تا 10روز در اختیار بیمارستان بوده و مدارک استعلاجی 10روز و بالاتر جهت تایید به کمیسیون پزشکی معاونت درمان ارسال می‌گردد.</a:t>
            </a:r>
            <a:endParaRPr lang="en-US" sz="2800" dirty="0">
              <a:cs typeface="B Nazanin" pitchFamily="2" charset="-78"/>
            </a:endParaRPr>
          </a:p>
          <a:p>
            <a:pPr lvl="1" algn="r" rtl="1"/>
            <a:r>
              <a:rPr lang="fa-IR" dirty="0">
                <a:cs typeface="B Nazanin" pitchFamily="2" charset="-78"/>
              </a:rPr>
              <a:t>مرخصی استعلاجی زایمان طبق مقررات  مربوطه 9ماه می </a:t>
            </a:r>
            <a:r>
              <a:rPr lang="fa-IR" dirty="0" smtClean="0">
                <a:cs typeface="B Nazanin" pitchFamily="2" charset="-78"/>
              </a:rPr>
              <a:t>باشد(چند قلو- یکسال).</a:t>
            </a:r>
            <a:endParaRPr lang="en-US" sz="2800" dirty="0">
              <a:cs typeface="B Nazanin" pitchFamily="2" charset="-78"/>
            </a:endParaRPr>
          </a:p>
          <a:p>
            <a:pPr lvl="1" algn="r" rtl="1"/>
            <a:r>
              <a:rPr lang="fa-IR" dirty="0">
                <a:cs typeface="B Nazanin" pitchFamily="2" charset="-78"/>
              </a:rPr>
              <a:t>حداکثر مدت استعلاجی در یکسال ،4 ماه بوده و استعلاجی بیش از آن به تشخیص کمیسیون پزشکی دانشگاه بعنوان مرخصی استعلاجی صعب العلاج خواهد بود</a:t>
            </a:r>
            <a:r>
              <a:rPr lang="fa-IR" dirty="0" smtClean="0">
                <a:cs typeface="B Nazanin" pitchFamily="2" charset="-78"/>
              </a:rPr>
              <a:t>. در </a:t>
            </a:r>
            <a:r>
              <a:rPr lang="fa-IR" dirty="0">
                <a:cs typeface="B Nazanin" pitchFamily="2" charset="-78"/>
              </a:rPr>
              <a:t>ضمن به دوران استعلاجی بیش از 4 ماه، مرخصی استحقاقی تعلق نمی‌گیرد.</a:t>
            </a:r>
            <a:endParaRPr lang="en-US" sz="2800" dirty="0">
              <a:cs typeface="B Nazanin" pitchFamily="2" charset="-78"/>
            </a:endParaRPr>
          </a:p>
          <a:p>
            <a:pPr lvl="1" algn="r" rtl="1"/>
            <a:r>
              <a:rPr lang="fa-IR" dirty="0">
                <a:cs typeface="B Nazanin" pitchFamily="2" charset="-78"/>
              </a:rPr>
              <a:t>به کارمندان زن پس از اتمام مرخصی زایمان تا سن 24 ماهگی فرزند در صورت تغذیه کودک از شیر مادر روزانه یک ساعت مرخصی شیردهی تعلق می‌گیرد.</a:t>
            </a:r>
            <a:endParaRPr lang="en-US" sz="2800" dirty="0">
              <a:cs typeface="B Nazanin" pitchFamily="2" charset="-78"/>
            </a:endParaRPr>
          </a:p>
          <a:p>
            <a:pPr lvl="1" algn="r" rtl="1"/>
            <a:r>
              <a:rPr lang="fa-IR" dirty="0">
                <a:cs typeface="B Nazanin" pitchFamily="2" charset="-78"/>
              </a:rPr>
              <a:t>مادرانی که دارای فرزندان زیر شش سال می باشند و از قانون بهره وری استفاده </a:t>
            </a:r>
            <a:r>
              <a:rPr lang="fa-IR" dirty="0" smtClean="0">
                <a:cs typeface="B Nazanin" pitchFamily="2" charset="-78"/>
              </a:rPr>
              <a:t>نمی‌کنند می‌توانند </a:t>
            </a:r>
            <a:r>
              <a:rPr lang="fa-IR" dirty="0">
                <a:cs typeface="B Nazanin" pitchFamily="2" charset="-78"/>
              </a:rPr>
              <a:t>با ارائه درخواست کتبی و مدارک مستند از قانون کاهش ساعت کاری روزانه یک ساعت استفاده نمایند .</a:t>
            </a:r>
            <a:endParaRPr lang="en-US" sz="2800" dirty="0">
              <a:cs typeface="B Nazanin" pitchFamily="2" charset="-78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61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B050"/>
                </a:solidFill>
                <a:cs typeface="B Nazanin" panose="00000400000000000000" pitchFamily="2" charset="-78"/>
              </a:rPr>
              <a:t>حضور و غیاب</a:t>
            </a:r>
            <a:endParaRPr lang="en-US" sz="4000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>
                <a:solidFill>
                  <a:srgbClr val="FF0000"/>
                </a:solidFill>
              </a:rPr>
              <a:t>ساعت شروع و پایان شیفت های کاری </a:t>
            </a: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:</a:t>
            </a:r>
            <a:endParaRPr lang="en-US" sz="2000" dirty="0">
              <a:solidFill>
                <a:srgbClr val="FF0000"/>
              </a:solidFill>
              <a:cs typeface="B Nazanin" pitchFamily="2" charset="-78"/>
            </a:endParaRPr>
          </a:p>
          <a:p>
            <a:pPr algn="r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4121475"/>
              </p:ext>
            </p:extLst>
          </p:nvPr>
        </p:nvGraphicFramePr>
        <p:xfrm>
          <a:off x="1447801" y="2590799"/>
          <a:ext cx="6400798" cy="25908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034877"/>
                <a:gridCol w="2657817"/>
                <a:gridCol w="1708104"/>
              </a:tblGrid>
              <a:tr h="51816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نوع شیفت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ساعت شروع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ساعت پایان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16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شیفت صبح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14:30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16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شیفت عصر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</a:rPr>
                        <a:t>13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</a:rPr>
                        <a:t>20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16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شیفت صبح و عصر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20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16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شیفت شب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18:45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0057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105912"/>
          </a:xfrm>
        </p:spPr>
        <p:txBody>
          <a:bodyPr>
            <a:normAutofit/>
          </a:bodyPr>
          <a:lstStyle/>
          <a:p>
            <a:pPr algn="ctr"/>
            <a:r>
              <a:rPr lang="fa-IR" sz="4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قوانین </a:t>
            </a:r>
            <a:r>
              <a:rPr lang="fa-IR" sz="4000" b="1" dirty="0">
                <a:solidFill>
                  <a:srgbClr val="FF0000"/>
                </a:solidFill>
                <a:cs typeface="B Nazanin" panose="00000400000000000000" pitchFamily="2" charset="-78"/>
              </a:rPr>
              <a:t>و </a:t>
            </a:r>
            <a:r>
              <a:rPr lang="fa-IR" sz="4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مقرارت اداری و استخدامی</a:t>
            </a:r>
            <a:r>
              <a:rPr lang="en-US" sz="4000" dirty="0">
                <a:cs typeface="B Nazanin" panose="00000400000000000000" pitchFamily="2" charset="-78"/>
              </a:rPr>
              <a:t/>
            </a:r>
            <a:br>
              <a:rPr lang="en-US" sz="4000" dirty="0">
                <a:cs typeface="B Nazanin" panose="00000400000000000000" pitchFamily="2" charset="-78"/>
              </a:rPr>
            </a:br>
            <a:endParaRPr lang="en-US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07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B050"/>
                </a:solidFill>
                <a:cs typeface="B Nazanin" panose="00000400000000000000" pitchFamily="2" charset="-78"/>
              </a:rPr>
              <a:t>حضور و غیاب</a:t>
            </a:r>
            <a:endParaRPr lang="en-US" sz="4000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تأخیر </a:t>
            </a:r>
            <a:r>
              <a:rPr lang="fa-IR" sz="2800" b="1" dirty="0">
                <a:solidFill>
                  <a:srgbClr val="FF0000"/>
                </a:solidFill>
                <a:cs typeface="B Nazanin" pitchFamily="2" charset="-78"/>
              </a:rPr>
              <a:t>و </a:t>
            </a: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تعجیل:</a:t>
            </a:r>
            <a:endParaRPr lang="en-US" sz="2000" dirty="0">
              <a:solidFill>
                <a:srgbClr val="FF0000"/>
              </a:solidFill>
              <a:cs typeface="B Nazanin" pitchFamily="2" charset="-78"/>
            </a:endParaRPr>
          </a:p>
          <a:p>
            <a:pPr algn="r" rtl="1"/>
            <a:r>
              <a:rPr lang="fa-IR" sz="2000" dirty="0">
                <a:cs typeface="B Nazanin" pitchFamily="2" charset="-78"/>
              </a:rPr>
              <a:t>با كارمنداني كه ورود به محل كار خود يا خروج از آن را درساعت معين شده رعايت ننمايند و در ورود به محل کار تأخیر داشته باشند و در خروج از محل </a:t>
            </a:r>
            <a:r>
              <a:rPr lang="fa-IR" sz="2000" dirty="0" smtClean="0">
                <a:cs typeface="B Nazanin" pitchFamily="2" charset="-78"/>
              </a:rPr>
              <a:t>کار </a:t>
            </a:r>
            <a:r>
              <a:rPr lang="fa-IR" sz="2000" dirty="0">
                <a:cs typeface="B Nazanin" pitchFamily="2" charset="-78"/>
              </a:rPr>
              <a:t>تعجیل داشته </a:t>
            </a:r>
            <a:r>
              <a:rPr lang="fa-IR" sz="2000" dirty="0" smtClean="0">
                <a:cs typeface="B Nazanin" pitchFamily="2" charset="-78"/>
              </a:rPr>
              <a:t>باشند، به </a:t>
            </a:r>
            <a:r>
              <a:rPr lang="fa-IR" sz="2000" dirty="0">
                <a:cs typeface="B Nazanin" pitchFamily="2" charset="-78"/>
              </a:rPr>
              <a:t>شرح ذيل طبق آئين نامه حضور و غياب كاركنان دولت برخورد خواهد شد:</a:t>
            </a:r>
            <a:endParaRPr lang="en-US" sz="2000" dirty="0">
              <a:cs typeface="B Nazanin" pitchFamily="2" charset="-78"/>
            </a:endParaRPr>
          </a:p>
          <a:p>
            <a:pPr lvl="0" algn="r" rtl="1"/>
            <a:r>
              <a:rPr lang="fa-IR" sz="2000" dirty="0" smtClean="0">
                <a:cs typeface="B Nazanin" pitchFamily="2" charset="-78"/>
              </a:rPr>
              <a:t>تأخير </a:t>
            </a:r>
            <a:r>
              <a:rPr lang="fa-IR" sz="2000" dirty="0">
                <a:cs typeface="B Nazanin" pitchFamily="2" charset="-78"/>
              </a:rPr>
              <a:t>و تعجيل زير 2ساعت كاركنان در يك ماه قابل اغماض بوده و از مرخصي استحقاقي آنان كسر خواهد شد.</a:t>
            </a:r>
            <a:endParaRPr lang="en-US" sz="2000" dirty="0">
              <a:cs typeface="B Nazanin" pitchFamily="2" charset="-78"/>
            </a:endParaRPr>
          </a:p>
          <a:p>
            <a:pPr lvl="0" algn="r" rtl="1"/>
            <a:r>
              <a:rPr lang="fa-IR" sz="2000" dirty="0" smtClean="0">
                <a:cs typeface="B Nazanin" pitchFamily="2" charset="-78"/>
              </a:rPr>
              <a:t>تأخير </a:t>
            </a:r>
            <a:r>
              <a:rPr lang="fa-IR" sz="2000" dirty="0">
                <a:cs typeface="B Nazanin" pitchFamily="2" charset="-78"/>
              </a:rPr>
              <a:t>و تعجيل بالاي 2ساعت در يك ماه مستلزم كسر حقوق و فوق العاده شغل و مزاياي شغلي </a:t>
            </a:r>
            <a:r>
              <a:rPr lang="fa-IR" sz="2000" dirty="0" smtClean="0">
                <a:cs typeface="B Nazanin" pitchFamily="2" charset="-78"/>
              </a:rPr>
              <a:t>مي‌باشد</a:t>
            </a:r>
            <a:r>
              <a:rPr lang="fa-IR" sz="2000" dirty="0">
                <a:cs typeface="B Nazanin" pitchFamily="2" charset="-78"/>
              </a:rPr>
              <a:t>.</a:t>
            </a:r>
            <a:endParaRPr lang="en-US" sz="2000" dirty="0">
              <a:cs typeface="B Nazanin" pitchFamily="2" charset="-78"/>
            </a:endParaRPr>
          </a:p>
          <a:p>
            <a:pPr lvl="0" algn="r" rtl="1"/>
            <a:r>
              <a:rPr lang="fa-IR" sz="2000" dirty="0">
                <a:cs typeface="B Nazanin" pitchFamily="2" charset="-78"/>
              </a:rPr>
              <a:t>با مستخدميني كه در طول يك ماه بيش از 4 بار </a:t>
            </a:r>
            <a:r>
              <a:rPr lang="fa-IR" sz="2000" dirty="0" smtClean="0">
                <a:cs typeface="B Nazanin" pitchFamily="2" charset="-78"/>
              </a:rPr>
              <a:t>تأخير </a:t>
            </a:r>
            <a:r>
              <a:rPr lang="fa-IR" sz="2000" dirty="0">
                <a:cs typeface="B Nazanin" pitchFamily="2" charset="-78"/>
              </a:rPr>
              <a:t>ورود يا تعجيل خروج داشته باشند </a:t>
            </a:r>
            <a:r>
              <a:rPr lang="fa-IR" sz="2000" dirty="0" smtClean="0">
                <a:cs typeface="B Nazanin" pitchFamily="2" charset="-78"/>
              </a:rPr>
              <a:t>ویا مجموع تأخير </a:t>
            </a:r>
            <a:r>
              <a:rPr lang="fa-IR" sz="2000" dirty="0">
                <a:cs typeface="B Nazanin" pitchFamily="2" charset="-78"/>
              </a:rPr>
              <a:t>و تعجيل آنها بيش از 4 ساعت </a:t>
            </a:r>
            <a:r>
              <a:rPr lang="fa-IR" sz="2000" dirty="0" smtClean="0">
                <a:cs typeface="B Nazanin" pitchFamily="2" charset="-78"/>
              </a:rPr>
              <a:t>در ماه باشد؛ </a:t>
            </a:r>
            <a:r>
              <a:rPr lang="fa-IR" sz="2000" dirty="0">
                <a:cs typeface="B Nazanin" pitchFamily="2" charset="-78"/>
              </a:rPr>
              <a:t>براي ماه اول و دوم كتبا" اخطار داده </a:t>
            </a:r>
            <a:r>
              <a:rPr lang="fa-IR" sz="2000" dirty="0" smtClean="0">
                <a:cs typeface="B Nazanin" pitchFamily="2" charset="-78"/>
              </a:rPr>
              <a:t>مي‌شود</a:t>
            </a:r>
            <a:r>
              <a:rPr lang="fa-IR" sz="2000" dirty="0">
                <a:cs typeface="B Nazanin" pitchFamily="2" charset="-78"/>
              </a:rPr>
              <a:t>، براي ماه سوم 30% فوق العاده شغل و براي ماه چهارم 50% فوق العاده شغل و براي ماه پنجم 100% فوق العاده شغل بمدت </a:t>
            </a:r>
            <a:r>
              <a:rPr lang="fa-IR" sz="2000" dirty="0" smtClean="0">
                <a:cs typeface="B Nazanin" pitchFamily="2" charset="-78"/>
              </a:rPr>
              <a:t>يك ماه </a:t>
            </a:r>
            <a:r>
              <a:rPr lang="fa-IR" sz="2000" dirty="0">
                <a:cs typeface="B Nazanin" pitchFamily="2" charset="-78"/>
              </a:rPr>
              <a:t>كسر مي‌گردد </a:t>
            </a:r>
            <a:r>
              <a:rPr lang="fa-IR" sz="2000" dirty="0" smtClean="0">
                <a:cs typeface="B Nazanin" pitchFamily="2" charset="-78"/>
              </a:rPr>
              <a:t>و درصورت </a:t>
            </a:r>
            <a:r>
              <a:rPr lang="fa-IR" sz="2000" dirty="0">
                <a:cs typeface="B Nazanin" pitchFamily="2" charset="-78"/>
              </a:rPr>
              <a:t>تكرار براي ششمين بار پرونده مستخدم براي رسيدگي به </a:t>
            </a:r>
            <a:r>
              <a:rPr lang="fa-IR" sz="2000" dirty="0" smtClean="0">
                <a:cs typeface="B Nazanin" pitchFamily="2" charset="-78"/>
              </a:rPr>
              <a:t>هيات رسیدگی به تخلفات اداری کارمندان </a:t>
            </a:r>
            <a:r>
              <a:rPr lang="fa-IR" sz="2000" dirty="0">
                <a:cs typeface="B Nazanin" pitchFamily="2" charset="-78"/>
              </a:rPr>
              <a:t>دانشگاه ارجاع </a:t>
            </a:r>
            <a:r>
              <a:rPr lang="fa-IR" sz="2000" dirty="0" smtClean="0">
                <a:cs typeface="B Nazanin" pitchFamily="2" charset="-78"/>
              </a:rPr>
              <a:t>مي‌گردد</a:t>
            </a:r>
            <a:r>
              <a:rPr lang="fa-IR" sz="2000" dirty="0">
                <a:cs typeface="B Nazanin" pitchFamily="2" charset="-78"/>
              </a:rPr>
              <a:t>.</a:t>
            </a:r>
            <a:endParaRPr lang="en-US" sz="2000" dirty="0">
              <a:cs typeface="B Nazanin" pitchFamily="2" charset="-78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407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257800"/>
            <a:ext cx="8153400" cy="1096962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bg2">
                    <a:lumMod val="25000"/>
                  </a:schemeClr>
                </a:solidFill>
                <a:cs typeface="B Nazanin" pitchFamily="2" charset="-78"/>
              </a:rPr>
              <a:t>با تشکر: اداره امور اداری شهید اکبر آبادی</a:t>
            </a:r>
            <a:endParaRPr lang="en-US" sz="4000" dirty="0">
              <a:solidFill>
                <a:schemeClr val="bg2">
                  <a:lumMod val="25000"/>
                </a:schemeClr>
              </a:solidFill>
              <a:cs typeface="B Nazanin" pitchFamily="2" charset="-78"/>
            </a:endParaRPr>
          </a:p>
        </p:txBody>
      </p:sp>
      <p:pic>
        <p:nvPicPr>
          <p:cNvPr id="1026" name="Picture 2" descr="C:\Documents and Settings\barghamadi-f2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34955"/>
            <a:ext cx="9144000" cy="536895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4800" dirty="0">
                <a:solidFill>
                  <a:srgbClr val="FF0000"/>
                </a:solidFill>
                <a:latin typeface="+mj-lt"/>
                <a:ea typeface="+mj-ea"/>
                <a:cs typeface="B Nazanin" panose="00000400000000000000" pitchFamily="2" charset="-78"/>
              </a:rPr>
              <a:t>ورود به </a:t>
            </a:r>
            <a:r>
              <a:rPr lang="fa-IR" sz="4800" dirty="0" smtClean="0">
                <a:solidFill>
                  <a:srgbClr val="FF0000"/>
                </a:solidFill>
                <a:latin typeface="+mj-lt"/>
                <a:ea typeface="+mj-ea"/>
                <a:cs typeface="B Nazanin" panose="00000400000000000000" pitchFamily="2" charset="-78"/>
              </a:rPr>
              <a:t>خدمت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1600" b="1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B Nazanin" panose="00000400000000000000" pitchFamily="2" charset="-78"/>
              </a:rPr>
              <a:t>ماده 33 آئین نامه اداری استخدامی کارکنان غیر هیات علمی دانشگاه: در این ماده دانشگاه ملزم است تا برنامه ریزی نیروی انسانی خود را متناسب با برنامه های 5 ساله توسعه و بر مبنای تعداد نیروهای خروجی، واحدهای تازه تاسیس و یا توسعه یافته، تهیه و در ابتدای هر برنامه به تصویب هیات امنا دانشگاه برسانند.</a:t>
            </a:r>
          </a:p>
          <a:p>
            <a:pPr algn="r" rtl="1">
              <a:lnSpc>
                <a:spcPct val="200000"/>
              </a:lnSpc>
            </a:pPr>
            <a:r>
              <a:rPr lang="fa-IR" sz="1600" b="1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B Nazanin" panose="00000400000000000000" pitchFamily="2" charset="-78"/>
              </a:rPr>
              <a:t>جذب نیروی جدید فقط براساس شرایط ذیل امکان پذیر خواهد بود:</a:t>
            </a:r>
          </a:p>
          <a:p>
            <a:pPr lvl="1" algn="r" rtl="1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a-IR" sz="1600" b="1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B Nazanin" panose="00000400000000000000" pitchFamily="2" charset="-78"/>
              </a:rPr>
              <a:t>تعداد کارکنان خروجی</a:t>
            </a:r>
          </a:p>
          <a:p>
            <a:pPr lvl="1" algn="r" rtl="1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a-IR" sz="1600" b="1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B Nazanin" panose="00000400000000000000" pitchFamily="2" charset="-78"/>
              </a:rPr>
              <a:t>واحدهای جدید التاسیس</a:t>
            </a:r>
          </a:p>
          <a:p>
            <a:pPr lvl="1" algn="r" rtl="1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a-IR" sz="1600" b="1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B Nazanin" panose="00000400000000000000" pitchFamily="2" charset="-78"/>
              </a:rPr>
              <a:t>بخش ها و واحدهای توسعه یافته</a:t>
            </a:r>
          </a:p>
        </p:txBody>
      </p:sp>
    </p:spTree>
    <p:extLst>
      <p:ext uri="{BB962C8B-B14F-4D97-AF65-F5344CB8AC3E}">
        <p14:creationId xmlns:p14="http://schemas.microsoft.com/office/powerpoint/2010/main" xmlns="" val="225102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rgbClr val="FF0000"/>
                </a:solidFill>
                <a:cs typeface="B Titr" panose="00000700000000000000" pitchFamily="2" charset="-78"/>
              </a:rPr>
              <a:t>انواع </a:t>
            </a:r>
            <a:r>
              <a:rPr lang="fa-IR" sz="3200" dirty="0" smtClean="0">
                <a:solidFill>
                  <a:srgbClr val="FF0000"/>
                </a:solidFill>
                <a:cs typeface="B Titr" panose="00000700000000000000" pitchFamily="2" charset="-78"/>
              </a:rPr>
              <a:t>استخدام</a:t>
            </a:r>
            <a:r>
              <a:rPr lang="fa-IR" sz="3200" dirty="0" smtClean="0">
                <a:cs typeface="B Titr" panose="00000700000000000000" pitchFamily="2" charset="-78"/>
              </a:rPr>
              <a:t/>
            </a:r>
            <a:br>
              <a:rPr lang="fa-IR" sz="3200" dirty="0" smtClean="0">
                <a:cs typeface="B Titr" panose="00000700000000000000" pitchFamily="2" charset="-78"/>
              </a:rPr>
            </a:br>
            <a:endParaRPr lang="en-US" sz="2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endParaRPr lang="fa-IR" sz="18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endParaRPr lang="fa-IR" sz="1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رسمی- قطعی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رسمی- آزمایشی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پیمانی </a:t>
            </a:r>
            <a:endParaRPr lang="fa-IR" sz="1800" b="1" dirty="0">
              <a:cs typeface="B Nazanin" panose="00000400000000000000" pitchFamily="2" charset="-78"/>
            </a:endParaRP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قرارداد کار معین (مشاغل حرفه ای و مشاغل غیر حرفه ای)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ضریب کا(دارندگان مدرک تحصیلی دکترای تخصصی و پزشکان متخصص)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طرحی (دارندگان مدرک تحصیلی دانشگاهی رشته های پیراپزشکی مشمول طرح)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شرکتی</a:t>
            </a:r>
            <a:endParaRPr lang="fa-IR" sz="1800" dirty="0" smtClean="0">
              <a:cs typeface="0 Badr" panose="00000400000000000000" pitchFamily="2" charset="-78"/>
            </a:endParaRPr>
          </a:p>
          <a:p>
            <a:pPr marL="0" indent="0" algn="r" rtl="1">
              <a:buNone/>
            </a:pPr>
            <a:endParaRPr lang="en-US" dirty="0">
              <a:cs typeface="0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7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 marL="342900" lvl="0" indent="-342900" algn="ctr" rtl="1">
              <a:lnSpc>
                <a:spcPct val="170000"/>
              </a:lnSpc>
              <a:buClrTx/>
              <a:buSzTx/>
              <a:buNone/>
            </a:pPr>
            <a:r>
              <a:rPr lang="fa-IR" sz="2800" b="1" dirty="0">
                <a:solidFill>
                  <a:srgbClr val="FF0000"/>
                </a:solidFill>
                <a:latin typeface="Calibri"/>
                <a:cs typeface="B Nazanin" pitchFamily="2" charset="-78"/>
              </a:rPr>
              <a:t>تبدیل وضعیت استخدامی از پیمانی به رسمی </a:t>
            </a:r>
            <a:r>
              <a:rPr lang="fa-IR" sz="2800" b="1" dirty="0" smtClean="0">
                <a:solidFill>
                  <a:srgbClr val="FF0000"/>
                </a:solidFill>
                <a:latin typeface="Calibri"/>
                <a:cs typeface="B Nazanin" pitchFamily="2" charset="-78"/>
              </a:rPr>
              <a:t>آزمایشی:</a:t>
            </a:r>
          </a:p>
          <a:p>
            <a:pPr marL="342900" lvl="0" indent="-342900" algn="ctr" rtl="1">
              <a:lnSpc>
                <a:spcPct val="170000"/>
              </a:lnSpc>
              <a:buClrTx/>
              <a:buSzTx/>
              <a:buNone/>
            </a:pPr>
            <a:endParaRPr lang="fa-IR" sz="2800" b="1" dirty="0" smtClean="0">
              <a:solidFill>
                <a:srgbClr val="FF0000"/>
              </a:solidFill>
              <a:latin typeface="Calibri"/>
              <a:cs typeface="B Nazanin" pitchFamily="2" charset="-78"/>
            </a:endParaRPr>
          </a:p>
          <a:p>
            <a:pPr marL="0" lvl="0" indent="0" algn="just" rtl="1">
              <a:lnSpc>
                <a:spcPct val="170000"/>
              </a:lnSpc>
              <a:buClrTx/>
              <a:buSzTx/>
              <a:buNone/>
            </a:pPr>
            <a:r>
              <a:rPr lang="fa-IR" sz="1700" b="1" dirty="0" smtClean="0">
                <a:latin typeface="Calibri"/>
                <a:cs typeface="B Nazanin" pitchFamily="2" charset="-78"/>
              </a:rPr>
              <a:t>شرایط و مدارک لازم بر اساس تبصره 2 ماده 37</a:t>
            </a:r>
            <a:r>
              <a:rPr lang="fa-IR" sz="1700" b="1" dirty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 آئین نامه اداری استخدامی کارکنان غیر هیات علمی دانشگاه</a:t>
            </a:r>
            <a:r>
              <a:rPr lang="fa-IR" sz="1700" b="1" dirty="0" smtClean="0">
                <a:latin typeface="Calibri"/>
                <a:cs typeface="B Nazanin" pitchFamily="2" charset="-78"/>
                <a:hlinkClick r:id="rId2" action="ppaction://hlinkfile"/>
              </a:rPr>
              <a:t> </a:t>
            </a:r>
            <a:r>
              <a:rPr lang="fa-IR" sz="1700" b="1" dirty="0" smtClean="0">
                <a:latin typeface="Calibri"/>
                <a:cs typeface="B Nazanin" pitchFamily="2" charset="-78"/>
              </a:rPr>
              <a:t>: </a:t>
            </a: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latin typeface="Calibri"/>
                <a:cs typeface="B Nazanin" pitchFamily="2" charset="-78"/>
              </a:rPr>
              <a:t>از </a:t>
            </a:r>
            <a:r>
              <a:rPr lang="fa-IR" sz="1700" b="1" dirty="0">
                <a:latin typeface="Calibri"/>
                <a:cs typeface="B Nazanin" pitchFamily="2" charset="-78"/>
              </a:rPr>
              <a:t>تاریخ استخدام پیمانی حداقل سه سال و حداکثر شش سال گذشته باشد</a:t>
            </a:r>
            <a:r>
              <a:rPr lang="fa-IR" sz="1700" b="1" dirty="0" smtClean="0">
                <a:latin typeface="Calibri"/>
                <a:cs typeface="B Nazanin" pitchFamily="2" charset="-78"/>
              </a:rPr>
              <a:t>.</a:t>
            </a:r>
            <a:r>
              <a:rPr lang="en-US" sz="1700" b="1" dirty="0" smtClean="0">
                <a:latin typeface="Calibri"/>
                <a:cs typeface="B Nazanin" pitchFamily="2" charset="-78"/>
              </a:rPr>
              <a:t> </a:t>
            </a:r>
            <a:endParaRPr lang="fa-IR" sz="1700" b="1" dirty="0" smtClean="0">
              <a:latin typeface="Calibri"/>
              <a:cs typeface="B Nazanin" pitchFamily="2" charset="-78"/>
            </a:endParaRP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>
                <a:latin typeface="Calibri"/>
                <a:cs typeface="B Nazanin" pitchFamily="2" charset="-78"/>
              </a:rPr>
              <a:t>درخواست کتبی شخص که امضاء و ثبت </a:t>
            </a:r>
            <a:r>
              <a:rPr lang="fa-IR" sz="1700" b="1" dirty="0" smtClean="0">
                <a:latin typeface="Calibri"/>
                <a:cs typeface="B Nazanin" pitchFamily="2" charset="-78"/>
              </a:rPr>
              <a:t>شده باشد.</a:t>
            </a:r>
            <a:endParaRPr lang="fa-IR" sz="1700" b="1" dirty="0">
              <a:latin typeface="Calibri"/>
              <a:cs typeface="B Nazanin" pitchFamily="2" charset="-78"/>
            </a:endParaRP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latin typeface="Calibri"/>
                <a:cs typeface="B Nazanin" pitchFamily="2" charset="-78"/>
              </a:rPr>
              <a:t>گذراندن دوره توجیهی بدو خدمت (شناسنامه </a:t>
            </a:r>
            <a:r>
              <a:rPr lang="fa-IR" sz="1700" b="1" dirty="0">
                <a:latin typeface="Calibri"/>
                <a:cs typeface="B Nazanin" pitchFamily="2" charset="-78"/>
              </a:rPr>
              <a:t>آموزشی همراه با درج گواهی دوره توجیهی بدو </a:t>
            </a:r>
            <a:r>
              <a:rPr lang="fa-IR" sz="1700" b="1" dirty="0" smtClean="0">
                <a:latin typeface="Calibri"/>
                <a:cs typeface="B Nazanin" pitchFamily="2" charset="-78"/>
              </a:rPr>
              <a:t>خدمت)</a:t>
            </a:r>
            <a:endParaRPr lang="fa-IR" sz="1700" b="1" dirty="0">
              <a:latin typeface="Calibri"/>
              <a:cs typeface="B Nazanin" pitchFamily="2" charset="-78"/>
            </a:endParaRP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latin typeface="Calibri"/>
                <a:cs typeface="B Nazanin" pitchFamily="2" charset="-78"/>
              </a:rPr>
              <a:t>کسب حداقل </a:t>
            </a:r>
            <a:r>
              <a:rPr lang="fa-IR" sz="1700" b="1" dirty="0">
                <a:latin typeface="Calibri"/>
                <a:cs typeface="B Nazanin" pitchFamily="2" charset="-78"/>
              </a:rPr>
              <a:t>60 در صد میانگین نمره ارزیابی عملکرد سه سال آخر</a:t>
            </a:r>
            <a:endParaRPr lang="en-US" sz="1700" b="1" dirty="0">
              <a:latin typeface="Calibri"/>
              <a:cs typeface="B Nazanin" pitchFamily="2" charset="-78"/>
            </a:endParaRP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>
                <a:latin typeface="Calibri"/>
                <a:cs typeface="B Nazanin" pitchFamily="2" charset="-78"/>
              </a:rPr>
              <a:t>رضایت مسئول بلافصل و مکاتبه واحد با مدیریت منابع انسانی دانشگاه با نظر موافق</a:t>
            </a: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latin typeface="Calibri"/>
                <a:cs typeface="B Nazanin" pitchFamily="2" charset="-78"/>
              </a:rPr>
              <a:t>تاییدیه </a:t>
            </a:r>
            <a:r>
              <a:rPr lang="fa-IR" sz="1700" b="1" dirty="0">
                <a:latin typeface="Calibri"/>
                <a:cs typeface="B Nazanin" pitchFamily="2" charset="-78"/>
              </a:rPr>
              <a:t>هسته </a:t>
            </a:r>
            <a:r>
              <a:rPr lang="fa-IR" sz="1700" b="1" dirty="0" smtClean="0">
                <a:latin typeface="Calibri"/>
                <a:cs typeface="B Nazanin" pitchFamily="2" charset="-78"/>
              </a:rPr>
              <a:t>گزینش</a:t>
            </a:r>
            <a:endParaRPr lang="en-US" sz="1700" b="1" dirty="0" smtClean="0">
              <a:latin typeface="Calibri"/>
              <a:cs typeface="B Nazanin" pitchFamily="2" charset="-78"/>
            </a:endParaRPr>
          </a:p>
          <a:p>
            <a:pPr marL="342900" lvl="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latin typeface="Calibri"/>
                <a:cs typeface="B Nazanin" pitchFamily="2" charset="-78"/>
              </a:rPr>
              <a:t>اولین حکم استخدام پیمانی</a:t>
            </a:r>
            <a:endParaRPr lang="en-US" sz="1700" b="1" dirty="0" smtClean="0">
              <a:latin typeface="Calibri"/>
              <a:cs typeface="B Nazanin" pitchFamily="2" charset="-78"/>
            </a:endParaRPr>
          </a:p>
          <a:p>
            <a:pPr marL="342900" lvl="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latin typeface="Calibri"/>
                <a:cs typeface="B Nazanin" pitchFamily="2" charset="-78"/>
              </a:rPr>
              <a:t>آخرین حکم کارگزینی</a:t>
            </a:r>
            <a:endParaRPr lang="en-US" sz="1700" b="1" dirty="0" smtClean="0">
              <a:latin typeface="Calibri"/>
              <a:cs typeface="B Nazanin" pitchFamily="2" charset="-78"/>
            </a:endParaRPr>
          </a:p>
          <a:p>
            <a:pPr marL="342900" lvl="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latin typeface="Calibri"/>
                <a:cs typeface="B Nazanin" pitchFamily="2" charset="-78"/>
              </a:rPr>
              <a:t>فرم 502 به روز شده</a:t>
            </a:r>
            <a:endParaRPr lang="en-US" sz="1700" b="1" dirty="0" smtClean="0">
              <a:latin typeface="Calibri"/>
              <a:cs typeface="B Nazanin" pitchFamily="2" charset="-78"/>
            </a:endParaRPr>
          </a:p>
          <a:p>
            <a:pPr marL="0" indent="0" algn="r" rtl="1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8801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 numCol="1">
            <a:normAutofit/>
          </a:bodyPr>
          <a:lstStyle/>
          <a:p>
            <a:pPr marL="342900" lvl="0" indent="-342900" algn="ctr" rtl="1">
              <a:buClrTx/>
              <a:buSzTx/>
              <a:buNone/>
            </a:pPr>
            <a:r>
              <a:rPr lang="fa-IR" sz="2400" b="1" dirty="0">
                <a:solidFill>
                  <a:srgbClr val="FF0000"/>
                </a:solidFill>
                <a:latin typeface="Calibri"/>
                <a:cs typeface="B Titr" pitchFamily="2" charset="-78"/>
              </a:rPr>
              <a:t>تبدیل وضعیت استخدامی از رسمی آزمایشی </a:t>
            </a:r>
            <a:r>
              <a:rPr lang="fa-IR" sz="2400" b="1" dirty="0" smtClean="0">
                <a:solidFill>
                  <a:srgbClr val="FF0000"/>
                </a:solidFill>
                <a:latin typeface="Calibri"/>
                <a:cs typeface="B Titr" pitchFamily="2" charset="-78"/>
              </a:rPr>
              <a:t>به رسمی قطعی</a:t>
            </a:r>
            <a:r>
              <a:rPr lang="fa-IR" sz="1400" dirty="0">
                <a:solidFill>
                  <a:prstClr val="black"/>
                </a:solidFill>
                <a:latin typeface="Calibri"/>
                <a:cs typeface="B Titr" panose="00000700000000000000" pitchFamily="2" charset="-78"/>
              </a:rPr>
              <a:t/>
            </a:r>
            <a:br>
              <a:rPr lang="fa-IR" sz="1400" dirty="0">
                <a:solidFill>
                  <a:prstClr val="black"/>
                </a:solidFill>
                <a:latin typeface="Calibri"/>
                <a:cs typeface="B Titr" panose="00000700000000000000" pitchFamily="2" charset="-78"/>
              </a:rPr>
            </a:br>
            <a:endParaRPr lang="fa-IR" sz="1400" dirty="0">
              <a:solidFill>
                <a:prstClr val="black"/>
              </a:solidFill>
              <a:latin typeface="Calibri"/>
              <a:cs typeface="B Titr" panose="00000700000000000000" pitchFamily="2" charset="-78"/>
            </a:endParaRPr>
          </a:p>
          <a:p>
            <a:pPr marL="0" indent="0" algn="r" rtl="1">
              <a:lnSpc>
                <a:spcPct val="170000"/>
              </a:lnSpc>
              <a:buClrTx/>
              <a:buSzTx/>
              <a:buNone/>
            </a:pPr>
            <a:r>
              <a:rPr lang="fa-IR" sz="1600" b="1" dirty="0" smtClean="0">
                <a:latin typeface="Calibri"/>
                <a:cs typeface="B Nazanin" pitchFamily="2" charset="-78"/>
              </a:rPr>
              <a:t>شرایط و مدارک لازم بر </a:t>
            </a:r>
            <a:r>
              <a:rPr lang="fa-IR" sz="1600" b="1" dirty="0">
                <a:latin typeface="Calibri"/>
                <a:cs typeface="B Nazanin" pitchFamily="2" charset="-78"/>
              </a:rPr>
              <a:t>اساس </a:t>
            </a:r>
            <a:r>
              <a:rPr lang="fa-IR" sz="1600" b="1" dirty="0" smtClean="0">
                <a:latin typeface="Calibri"/>
                <a:cs typeface="B Nazanin" pitchFamily="2" charset="-78"/>
              </a:rPr>
              <a:t>ماده 38</a:t>
            </a:r>
            <a:r>
              <a:rPr lang="fa-IR" sz="1600" b="1" dirty="0" smtClean="0">
                <a:latin typeface="Calibri"/>
                <a:cs typeface="B Nazanin" pitchFamily="2" charset="-78"/>
                <a:hlinkClick r:id="rId2" action="ppaction://hlinkfile"/>
              </a:rPr>
              <a:t> </a:t>
            </a:r>
            <a:r>
              <a:rPr lang="fa-IR" sz="1600" b="1" dirty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آئین نامه اداری استخدامی کارکنان غیر هیات علمی دانشگاه</a:t>
            </a:r>
            <a:r>
              <a:rPr lang="fa-IR" sz="1600" b="1" dirty="0">
                <a:latin typeface="Calibri"/>
                <a:cs typeface="B Nazanin" pitchFamily="2" charset="-78"/>
                <a:hlinkClick r:id="rId2" action="ppaction://hlinkfile"/>
              </a:rPr>
              <a:t> </a:t>
            </a:r>
            <a:r>
              <a:rPr lang="fa-IR" sz="1600" b="1" dirty="0" smtClean="0">
                <a:latin typeface="Calibri"/>
                <a:cs typeface="B Nazanin" pitchFamily="2" charset="-78"/>
              </a:rPr>
              <a:t>:</a:t>
            </a: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latin typeface="Calibri"/>
                <a:cs typeface="B Nazanin" pitchFamily="2" charset="-78"/>
              </a:rPr>
              <a:t>اشتغال بصورت رسمی آزمایشی حداقل بمدت یکسال (مدت </a:t>
            </a:r>
            <a:r>
              <a:rPr lang="fa-IR" sz="1600" b="1" dirty="0">
                <a:latin typeface="Calibri"/>
                <a:cs typeface="B Nazanin" pitchFamily="2" charset="-78"/>
              </a:rPr>
              <a:t>خدمت آزمایشی از یک تا سه سال تمام می باشد</a:t>
            </a:r>
            <a:r>
              <a:rPr lang="fa-IR" sz="1600" b="1" dirty="0" smtClean="0">
                <a:latin typeface="Calibri"/>
                <a:cs typeface="B Nazanin" pitchFamily="2" charset="-78"/>
              </a:rPr>
              <a:t>.)</a:t>
            </a:r>
            <a:r>
              <a:rPr lang="en-US" sz="1600" b="1" dirty="0" smtClean="0">
                <a:latin typeface="Calibri"/>
                <a:cs typeface="B Nazanin" pitchFamily="2" charset="-78"/>
              </a:rPr>
              <a:t> </a:t>
            </a:r>
            <a:endParaRPr lang="fa-IR" sz="1600" b="1" dirty="0" smtClean="0">
              <a:latin typeface="Calibri"/>
              <a:cs typeface="B Nazanin" pitchFamily="2" charset="-78"/>
            </a:endParaRP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>
                <a:latin typeface="Calibri"/>
                <a:cs typeface="B Nazanin" pitchFamily="2" charset="-78"/>
              </a:rPr>
              <a:t>طی 50 ساعت دوره آموزشی در هر سال </a:t>
            </a:r>
            <a:r>
              <a:rPr lang="fa-IR" sz="1600" b="1" dirty="0" smtClean="0">
                <a:latin typeface="Calibri"/>
                <a:cs typeface="B Nazanin" pitchFamily="2" charset="-78"/>
              </a:rPr>
              <a:t>خدمت آزمایشی</a:t>
            </a:r>
            <a:endParaRPr lang="en-US" sz="1600" b="1" dirty="0">
              <a:latin typeface="Calibri"/>
              <a:cs typeface="B Nazanin" pitchFamily="2" charset="-78"/>
            </a:endParaRP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latin typeface="Calibri"/>
                <a:cs typeface="B Nazanin" pitchFamily="2" charset="-78"/>
              </a:rPr>
              <a:t>کسب حداقل 70 درصد </a:t>
            </a:r>
            <a:r>
              <a:rPr lang="fa-IR" sz="1600" b="1" dirty="0">
                <a:latin typeface="Calibri"/>
                <a:cs typeface="B Nazanin" pitchFamily="2" charset="-78"/>
              </a:rPr>
              <a:t>نمره </a:t>
            </a:r>
            <a:r>
              <a:rPr lang="fa-IR" sz="1600" b="1" dirty="0" smtClean="0">
                <a:latin typeface="Calibri"/>
                <a:cs typeface="B Nazanin" pitchFamily="2" charset="-78"/>
              </a:rPr>
              <a:t>ارزیابی عملکرد </a:t>
            </a:r>
            <a:r>
              <a:rPr lang="fa-IR" sz="1600" b="1" dirty="0">
                <a:latin typeface="Calibri"/>
                <a:cs typeface="B Nazanin" pitchFamily="2" charset="-78"/>
              </a:rPr>
              <a:t>بر اساس مفاد دستورالعمل</a:t>
            </a: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>
                <a:latin typeface="Calibri"/>
                <a:cs typeface="B Nazanin" pitchFamily="2" charset="-78"/>
              </a:rPr>
              <a:t>درخواست </a:t>
            </a:r>
            <a:r>
              <a:rPr lang="fa-IR" sz="1600" b="1" dirty="0" smtClean="0">
                <a:latin typeface="Calibri"/>
                <a:cs typeface="B Nazanin" pitchFamily="2" charset="-78"/>
              </a:rPr>
              <a:t>کتبی شخص که امضاء و ثبت شده</a:t>
            </a: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latin typeface="Calibri"/>
                <a:cs typeface="B Nazanin" pitchFamily="2" charset="-78"/>
              </a:rPr>
              <a:t>رضایت مسئول بلافصل و مکاتبه واحد با مدیریت منابع انسانی دانشگاه با نظر موافق</a:t>
            </a:r>
            <a:endParaRPr lang="fa-IR" sz="1600" b="1" dirty="0">
              <a:latin typeface="Calibri"/>
              <a:cs typeface="B Nazanin" pitchFamily="2" charset="-78"/>
            </a:endParaRP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latin typeface="Calibri"/>
                <a:cs typeface="B Nazanin" pitchFamily="2" charset="-78"/>
              </a:rPr>
              <a:t>تاییدیه هسته گزینش</a:t>
            </a: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latin typeface="Calibri"/>
                <a:cs typeface="B Nazanin" pitchFamily="2" charset="-78"/>
              </a:rPr>
              <a:t>اولین </a:t>
            </a:r>
            <a:r>
              <a:rPr lang="fa-IR" sz="1600" b="1" dirty="0">
                <a:latin typeface="Calibri"/>
                <a:cs typeface="B Nazanin" pitchFamily="2" charset="-78"/>
              </a:rPr>
              <a:t>حکم رسمی آزمایشی نامبرده</a:t>
            </a: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>
                <a:latin typeface="Calibri"/>
                <a:cs typeface="B Nazanin" pitchFamily="2" charset="-78"/>
              </a:rPr>
              <a:t>آخرین حکم رسمی آزمایشی نامبرده</a:t>
            </a:r>
          </a:p>
          <a:p>
            <a:pPr marL="342900" indent="-342900" algn="r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>
                <a:latin typeface="Calibri"/>
                <a:cs typeface="B Nazanin" pitchFamily="2" charset="-78"/>
              </a:rPr>
              <a:t>فرم 502 به روز شده</a:t>
            </a:r>
          </a:p>
          <a:p>
            <a:pPr marL="342900" lvl="0" indent="-342900" algn="r" rtl="1">
              <a:buClrTx/>
              <a:buSzTx/>
              <a:buNone/>
            </a:pPr>
            <a:endParaRPr lang="en-US" sz="1400" dirty="0">
              <a:solidFill>
                <a:prstClr val="black"/>
              </a:solidFill>
              <a:latin typeface="Calibri"/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endParaRPr lang="en-US" sz="1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3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342900" lvl="0" indent="-342900" algn="r" rtl="1">
              <a:buClrTx/>
              <a:buSzTx/>
              <a:buNone/>
            </a:pPr>
            <a:endParaRPr lang="fa-IR" sz="25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/>
              <a:cs typeface="B Titr" pitchFamily="2" charset="-78"/>
            </a:endParaRPr>
          </a:p>
          <a:p>
            <a:pPr marL="342900" lvl="0" indent="-342900" algn="r" rtl="1">
              <a:buClrTx/>
              <a:buSzTx/>
              <a:buNone/>
            </a:pPr>
            <a:r>
              <a:rPr lang="fa-IR" sz="2500" b="1" dirty="0" smtClean="0">
                <a:solidFill>
                  <a:srgbClr val="FF0000"/>
                </a:solidFill>
                <a:latin typeface="Calibri"/>
                <a:cs typeface="B Titr" pitchFamily="2" charset="-78"/>
              </a:rPr>
              <a:t>تبدیل </a:t>
            </a:r>
            <a:r>
              <a:rPr lang="fa-IR" sz="2500" b="1" dirty="0">
                <a:solidFill>
                  <a:srgbClr val="FF0000"/>
                </a:solidFill>
                <a:latin typeface="Calibri"/>
                <a:cs typeface="B Titr" pitchFamily="2" charset="-78"/>
              </a:rPr>
              <a:t>وضعیت استخدامی </a:t>
            </a:r>
            <a:r>
              <a:rPr lang="fa-IR" sz="2500" b="1" dirty="0" smtClean="0">
                <a:solidFill>
                  <a:srgbClr val="FF0000"/>
                </a:solidFill>
                <a:latin typeface="Calibri"/>
                <a:cs typeface="B Titr" pitchFamily="2" charset="-78"/>
              </a:rPr>
              <a:t>از پیمانی به رسمی قطعی (قانون ایثارگران )</a:t>
            </a:r>
            <a:endParaRPr lang="fa-IR" sz="2400" b="1" dirty="0">
              <a:solidFill>
                <a:srgbClr val="FF0000"/>
              </a:solidFill>
              <a:latin typeface="Calibri"/>
              <a:cs typeface="B Nazanin" pitchFamily="2" charset="-78"/>
            </a:endParaRPr>
          </a:p>
          <a:p>
            <a:pPr marL="109728" lvl="0" indent="0" algn="just" rtl="1">
              <a:lnSpc>
                <a:spcPct val="170000"/>
              </a:lnSpc>
              <a:buClrTx/>
              <a:buSzTx/>
              <a:buNone/>
            </a:pPr>
            <a:endParaRPr lang="fa-IR" sz="1800" b="1" dirty="0" smtClean="0">
              <a:solidFill>
                <a:prstClr val="black"/>
              </a:solidFill>
              <a:latin typeface="Calibri"/>
              <a:cs typeface="B Nazanin" pitchFamily="2" charset="-78"/>
            </a:endParaRPr>
          </a:p>
          <a:p>
            <a:pPr marL="109728" lvl="0" indent="0" algn="just" rtl="1">
              <a:lnSpc>
                <a:spcPct val="170000"/>
              </a:lnSpc>
              <a:buClrTx/>
              <a:buSzTx/>
              <a:buNone/>
            </a:pPr>
            <a:r>
              <a:rPr lang="fa-IR" sz="1700" b="1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شرایط و مدارک لازم براساس قانون برنامه ششم توسعه _ بند ذ ماده 87</a:t>
            </a:r>
          </a:p>
          <a:p>
            <a:pPr marL="880110" lvl="1" indent="-514350" algn="just" rtl="1"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اشتغال حداقل بمدت سه ماه بصورت پیمانی</a:t>
            </a:r>
          </a:p>
          <a:p>
            <a:pPr marL="880110" lvl="1" indent="-514350" algn="just" rtl="1">
              <a:buClrTx/>
              <a:buSzTx/>
              <a:buFont typeface="+mj-lt"/>
              <a:buAutoNum type="arabicPeriod"/>
            </a:pPr>
            <a:r>
              <a:rPr lang="fa-IR" sz="1700" b="1" dirty="0">
                <a:solidFill>
                  <a:prstClr val="black"/>
                </a:solidFill>
                <a:latin typeface="Calibri"/>
                <a:cs typeface="B Nazanin" pitchFamily="2" charset="-78"/>
              </a:rPr>
              <a:t>درخواست </a:t>
            </a:r>
            <a:r>
              <a:rPr lang="fa-IR" sz="1700" b="1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کتبی شخصی امضاء و ثبت </a:t>
            </a:r>
            <a:r>
              <a:rPr lang="fa-IR" sz="1700" b="1" dirty="0">
                <a:solidFill>
                  <a:prstClr val="black"/>
                </a:solidFill>
                <a:latin typeface="Calibri"/>
                <a:cs typeface="B Nazanin" pitchFamily="2" charset="-78"/>
              </a:rPr>
              <a:t>شده</a:t>
            </a:r>
          </a:p>
          <a:p>
            <a:pPr marL="880110" lvl="1" indent="-514350" algn="just" rtl="1">
              <a:buClrTx/>
              <a:buSzTx/>
              <a:buFont typeface="+mj-lt"/>
              <a:buAutoNum type="arabicPeriod"/>
            </a:pPr>
            <a:r>
              <a:rPr lang="fa-IR" sz="1700" b="1" dirty="0">
                <a:solidFill>
                  <a:prstClr val="black"/>
                </a:solidFill>
                <a:latin typeface="Calibri"/>
                <a:cs typeface="B Nazanin" pitchFamily="2" charset="-78"/>
              </a:rPr>
              <a:t>نامه </a:t>
            </a:r>
            <a:r>
              <a:rPr lang="fa-IR" sz="1700" b="1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تاییدیه </a:t>
            </a:r>
            <a:r>
              <a:rPr lang="fa-IR" sz="1700" b="1" dirty="0">
                <a:solidFill>
                  <a:prstClr val="black"/>
                </a:solidFill>
                <a:latin typeface="Calibri"/>
                <a:cs typeface="B Nazanin" pitchFamily="2" charset="-78"/>
              </a:rPr>
              <a:t>ایثارگری </a:t>
            </a:r>
            <a:r>
              <a:rPr lang="fa-IR" sz="1700" b="1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از ارگان مربوطه</a:t>
            </a:r>
          </a:p>
          <a:p>
            <a:pPr marL="880110" lvl="1" indent="-514350" algn="just" rtl="1"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اولین حکم </a:t>
            </a:r>
          </a:p>
          <a:p>
            <a:pPr marL="880110" lvl="1" indent="-514350" algn="just" rtl="1"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آخرین </a:t>
            </a:r>
            <a:r>
              <a:rPr lang="fa-IR" sz="1700" b="1" dirty="0">
                <a:solidFill>
                  <a:prstClr val="black"/>
                </a:solidFill>
                <a:latin typeface="Calibri"/>
                <a:cs typeface="B Nazanin" pitchFamily="2" charset="-78"/>
              </a:rPr>
              <a:t>حکم</a:t>
            </a:r>
          </a:p>
          <a:p>
            <a:pPr marL="880110" lvl="1" indent="-514350" algn="just" rtl="1">
              <a:buClrTx/>
              <a:buSzTx/>
              <a:buFont typeface="+mj-lt"/>
              <a:buAutoNum type="arabicPeriod"/>
            </a:pPr>
            <a:r>
              <a:rPr lang="fa-IR" sz="1700" b="1" dirty="0">
                <a:solidFill>
                  <a:prstClr val="black"/>
                </a:solidFill>
                <a:latin typeface="Calibri"/>
                <a:cs typeface="B Nazanin" pitchFamily="2" charset="-78"/>
              </a:rPr>
              <a:t>فرم 502 به روز شده</a:t>
            </a:r>
          </a:p>
          <a:p>
            <a:pPr marL="880110" lvl="1" indent="-51435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700" b="1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شناسنامه آموزشی همراه با درج گواهی دوره توجیهی بدو خدمت/ تعهد کتبی بر مبنی برگذراندن دوره توجیهی بدو خدمت طی یکسال آینده بصورت ثبت شده همراه ذکر تاریخ و امضاء</a:t>
            </a:r>
          </a:p>
          <a:p>
            <a:pPr marL="880110" lvl="1" indent="-514350" algn="just" rtl="1">
              <a:buClrTx/>
              <a:buSzTx/>
              <a:buNone/>
            </a:pPr>
            <a:endParaRPr lang="fa-IR" sz="2100" b="1" dirty="0">
              <a:solidFill>
                <a:prstClr val="black"/>
              </a:solidFill>
              <a:latin typeface="Calibri"/>
              <a:cs typeface="B Nazanin" pitchFamily="2" charset="-78"/>
            </a:endParaRPr>
          </a:p>
          <a:p>
            <a:pPr marL="342900" lvl="0" indent="-342900" algn="r" rtl="1">
              <a:buClrTx/>
              <a:buSzTx/>
              <a:buNone/>
            </a:pPr>
            <a:r>
              <a:rPr lang="fa-IR" sz="2400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 </a:t>
            </a:r>
            <a:endParaRPr lang="fa-IR" sz="2400" dirty="0">
              <a:solidFill>
                <a:prstClr val="black"/>
              </a:solidFill>
              <a:latin typeface="Calibri"/>
              <a:cs typeface="B Nazanin" pitchFamily="2" charset="-78"/>
            </a:endParaRPr>
          </a:p>
          <a:p>
            <a:pPr marL="342900" lvl="0" indent="-342900" algn="r" rtl="1">
              <a:buClrTx/>
              <a:buSzTx/>
              <a:buNone/>
            </a:pPr>
            <a:endParaRPr lang="en-US" sz="2400" dirty="0">
              <a:solidFill>
                <a:prstClr val="black"/>
              </a:solidFill>
              <a:latin typeface="Calibri"/>
              <a:cs typeface="B Nazanin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890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229600" cy="6096000"/>
          </a:xfrm>
        </p:spPr>
        <p:txBody>
          <a:bodyPr>
            <a:normAutofit/>
          </a:bodyPr>
          <a:lstStyle/>
          <a:p>
            <a:pPr lvl="0" algn="just" rtl="1">
              <a:lnSpc>
                <a:spcPct val="170000"/>
              </a:lnSpc>
              <a:buClrTx/>
              <a:buSzTx/>
              <a:buFont typeface="Wingdings" panose="05000000000000000000" pitchFamily="2" charset="2"/>
              <a:buChar char="Ø"/>
            </a:pPr>
            <a:r>
              <a:rPr lang="fa-IR" sz="1800" b="1" dirty="0" smtClean="0">
                <a:solidFill>
                  <a:srgbClr val="C00000"/>
                </a:solidFill>
                <a:latin typeface="Calibri"/>
                <a:cs typeface="B Nazanin" pitchFamily="2" charset="-78"/>
              </a:rPr>
              <a:t>مدارک الزامی جهت تشکیل پرونده پرسنلی اولیه: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ابلاغ ورود به خدمت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نظریه گزینش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مجوز استخدامی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گواهی عدم سوءپیشینه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آزمایش عدم اعتیاد</a:t>
            </a:r>
          </a:p>
          <a:p>
            <a:pPr marL="34290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آزمایشات </a:t>
            </a:r>
            <a:r>
              <a:rPr lang="fa-IR" sz="1600" b="1" dirty="0">
                <a:solidFill>
                  <a:srgbClr val="002060"/>
                </a:solidFill>
                <a:latin typeface="Calibri"/>
                <a:cs typeface="B Nazanin" pitchFamily="2" charset="-78"/>
              </a:rPr>
              <a:t>طب کار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تاییدیه تحصیلی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کپی شناسنامه و کارت ملی و اعضای خانواده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فرم مشخصات فردی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درصورت استفاده از سهمیه ، نامه مرتبط با سهمیه (ایثارگران /بهزیستی)</a:t>
            </a:r>
          </a:p>
          <a:p>
            <a:pPr marL="342900" lvl="0" indent="-342900" algn="just" rtl="1">
              <a:lnSpc>
                <a:spcPct val="170000"/>
              </a:lnSpc>
              <a:buClrTx/>
              <a:buSzTx/>
              <a:buFont typeface="+mj-lt"/>
              <a:buAutoNum type="arabicPeriod"/>
            </a:pPr>
            <a:r>
              <a:rPr lang="fa-IR" sz="1600" b="1" dirty="0" smtClean="0">
                <a:solidFill>
                  <a:srgbClr val="002060"/>
                </a:solidFill>
                <a:latin typeface="Calibri"/>
                <a:cs typeface="B Nazanin" pitchFamily="2" charset="-78"/>
              </a:rPr>
              <a:t>حکم کارگزینی استخدام اولیه</a:t>
            </a:r>
          </a:p>
          <a:p>
            <a:pPr lvl="0" algn="just" rtl="1">
              <a:lnSpc>
                <a:spcPct val="170000"/>
              </a:lnSpc>
              <a:buClrTx/>
              <a:buSzTx/>
              <a:buFont typeface="Wingdings" panose="05000000000000000000" pitchFamily="2" charset="2"/>
              <a:buChar char="Ø"/>
            </a:pPr>
            <a:endParaRPr lang="fa-IR" sz="1800" b="1" dirty="0">
              <a:solidFill>
                <a:srgbClr val="C00000"/>
              </a:solidFill>
              <a:latin typeface="Calibri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48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endParaRPr lang="fa-IR" dirty="0" smtClean="0">
              <a:solidFill>
                <a:schemeClr val="bg2">
                  <a:lumMod val="10000"/>
                </a:schemeClr>
              </a:solidFill>
              <a:cs typeface="B Titr" panose="00000700000000000000" pitchFamily="2" charset="-78"/>
            </a:endParaRPr>
          </a:p>
          <a:p>
            <a:pPr marL="0" indent="0" algn="ctr" rtl="1">
              <a:buNone/>
            </a:pP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ارزشیابی عملکرد سالیانه پرسنل</a:t>
            </a:r>
            <a:endParaRPr lang="fa-IR" sz="32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1900" dirty="0" smtClean="0">
              <a:solidFill>
                <a:schemeClr val="bg2">
                  <a:lumMod val="10000"/>
                </a:schemeClr>
              </a:solidFill>
              <a:latin typeface="+mj-lt"/>
              <a:ea typeface="+mj-ea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1600" dirty="0">
                <a:cs typeface="B Nazanin" pitchFamily="2" charset="-78"/>
              </a:rPr>
              <a:t>هرسال یکبار عملکرد کلیه کارکنان که در یکسال حداقل 6 ماه کارکرد داشته باشند توسط مسئولین مربوطه ارزیابی گردیده و فرم ارزشیابی سالیانه تکمیل می شود. فرم ارزیابی عملکرد باید در سامانه مربوطه به آدرس</a:t>
            </a:r>
            <a:r>
              <a:rPr lang="en-US" sz="1600" u="sng" dirty="0">
                <a:cs typeface="B Nazanin" pitchFamily="2" charset="-78"/>
                <a:hlinkClick r:id="rId2"/>
              </a:rPr>
              <a:t>https://pms.iums.ac.ir</a:t>
            </a:r>
            <a:r>
              <a:rPr lang="en-US" sz="1600" dirty="0">
                <a:cs typeface="B Nazanin" pitchFamily="2" charset="-78"/>
              </a:rPr>
              <a:t> </a:t>
            </a:r>
            <a:r>
              <a:rPr lang="ar-SA" sz="1600" dirty="0">
                <a:cs typeface="B Nazanin" pitchFamily="2" charset="-78"/>
              </a:rPr>
              <a:t> تکمیل گردد.</a:t>
            </a:r>
            <a:endParaRPr lang="en-US" sz="1600" dirty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1600" dirty="0">
                <a:cs typeface="B Nazanin" pitchFamily="2" charset="-78"/>
              </a:rPr>
              <a:t>-دامنه امتیاز ارزشیابی از صفر تا 100 می باشدکه 50 امتیاز مربوط به شاخص های اختصاصی و 50 امتیاز مربوط به شاخص های عمومی می باشد .</a:t>
            </a:r>
            <a:endParaRPr lang="en-US" sz="1600" dirty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1600" dirty="0">
                <a:cs typeface="B Nazanin" pitchFamily="2" charset="-78"/>
              </a:rPr>
              <a:t>شاخص های اختصاصی مربوط به وظایف اصلی و </a:t>
            </a:r>
            <a:r>
              <a:rPr lang="fa-IR" sz="1600" dirty="0" smtClean="0">
                <a:cs typeface="B Nazanin" pitchFamily="2" charset="-78"/>
              </a:rPr>
              <a:t>تخصصی</a:t>
            </a:r>
            <a:endParaRPr lang="fa-IR" sz="1600" dirty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1600" dirty="0" smtClean="0">
                <a:cs typeface="B Nazanin" pitchFamily="2" charset="-78"/>
              </a:rPr>
              <a:t>شاخص </a:t>
            </a:r>
            <a:r>
              <a:rPr lang="fa-IR" sz="1600" dirty="0">
                <a:cs typeface="B Nazanin" pitchFamily="2" charset="-78"/>
              </a:rPr>
              <a:t>های عمومی  در حوزه های رعایت منشور  اخلاقی کارمندان، مهارت ، آموزش و توانمند سازی ، مدییت دانش و موفقیت های </a:t>
            </a:r>
            <a:r>
              <a:rPr lang="fa-IR" sz="1600" dirty="0" smtClean="0">
                <a:cs typeface="B Nazanin" pitchFamily="2" charset="-78"/>
              </a:rPr>
              <a:t>ویژه </a:t>
            </a:r>
            <a:r>
              <a:rPr lang="fa-IR" sz="1600" dirty="0">
                <a:cs typeface="B Nazanin" pitchFamily="2" charset="-78"/>
              </a:rPr>
              <a:t>است.</a:t>
            </a:r>
            <a:endParaRPr lang="en-US" sz="1600" dirty="0">
              <a:cs typeface="B Nazanin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endParaRPr lang="fa-IR" sz="1600" b="1" dirty="0" smtClean="0">
              <a:cs typeface="B Nazanin" panose="00000400000000000000" pitchFamily="2" charset="-78"/>
            </a:endParaRPr>
          </a:p>
          <a:p>
            <a:pPr algn="r" rtl="1">
              <a:buFont typeface="Arial" panose="020B0604020202020204" pitchFamily="34" charset="0"/>
              <a:buChar char="•"/>
            </a:pPr>
            <a:endParaRPr lang="fa-IR" sz="2000" dirty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2">
                  <a:lumMod val="10000"/>
                </a:schemeClr>
              </a:solidFill>
              <a:latin typeface="+mj-lt"/>
              <a:ea typeface="+mj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30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2844</TotalTime>
  <Words>1666</Words>
  <Application>Microsoft Office PowerPoint</Application>
  <PresentationFormat>On-screen Show (4:3)</PresentationFormat>
  <Paragraphs>330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Slide 1</vt:lpstr>
      <vt:lpstr>قوانین و مقرارت اداری و استخدامی </vt:lpstr>
      <vt:lpstr>Slide 3</vt:lpstr>
      <vt:lpstr>انواع استخدام </vt:lpstr>
      <vt:lpstr>Slide 5</vt:lpstr>
      <vt:lpstr>Slide 6</vt:lpstr>
      <vt:lpstr>Slide 7</vt:lpstr>
      <vt:lpstr>Slide 8</vt:lpstr>
      <vt:lpstr>Slide 9</vt:lpstr>
      <vt:lpstr>فرایند ارزشیابی عملکرد سالیانه</vt:lpstr>
      <vt:lpstr>فرایند ارزشیابی عملکرد سالیانه</vt:lpstr>
      <vt:lpstr>فلوچارت ارزشیابی</vt:lpstr>
      <vt:lpstr>کاربرد نتیجه ارزشیابی عملکرد</vt:lpstr>
      <vt:lpstr>ارتقاء طبقه شغلی</vt:lpstr>
      <vt:lpstr>ارتقاء رتبه شغلی</vt:lpstr>
      <vt:lpstr>مرخصی‌ها</vt:lpstr>
      <vt:lpstr>مرخصی‌ها</vt:lpstr>
      <vt:lpstr>مرخصی‌ها</vt:lpstr>
      <vt:lpstr>حضور و غیاب</vt:lpstr>
      <vt:lpstr>حضور و غیاب</vt:lpstr>
      <vt:lpstr>با تشکر: اداره امور اداری شهید اکبر آبادی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8</dc:title>
  <dc:creator>Ali&amp;Niloo</dc:creator>
  <cp:lastModifiedBy>ali-ali</cp:lastModifiedBy>
  <cp:revision>328</cp:revision>
  <dcterms:created xsi:type="dcterms:W3CDTF">2006-08-16T00:00:00Z</dcterms:created>
  <dcterms:modified xsi:type="dcterms:W3CDTF">2024-11-30T07:16:17Z</dcterms:modified>
</cp:coreProperties>
</file>